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8"/>
  </p:notesMasterIdLst>
  <p:sldIdLst>
    <p:sldId id="256" r:id="rId2"/>
    <p:sldId id="257" r:id="rId3"/>
    <p:sldId id="323" r:id="rId4"/>
    <p:sldId id="327" r:id="rId5"/>
    <p:sldId id="328" r:id="rId6"/>
    <p:sldId id="259" r:id="rId7"/>
    <p:sldId id="260" r:id="rId8"/>
    <p:sldId id="261" r:id="rId9"/>
    <p:sldId id="321" r:id="rId10"/>
    <p:sldId id="262" r:id="rId11"/>
    <p:sldId id="263" r:id="rId12"/>
    <p:sldId id="264" r:id="rId13"/>
    <p:sldId id="320" r:id="rId14"/>
    <p:sldId id="265" r:id="rId15"/>
    <p:sldId id="266" r:id="rId16"/>
    <p:sldId id="268" r:id="rId17"/>
    <p:sldId id="269" r:id="rId18"/>
    <p:sldId id="270" r:id="rId19"/>
    <p:sldId id="271"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9" r:id="rId36"/>
    <p:sldId id="290" r:id="rId37"/>
    <p:sldId id="291" r:id="rId38"/>
    <p:sldId id="292" r:id="rId39"/>
    <p:sldId id="293" r:id="rId40"/>
    <p:sldId id="294" r:id="rId41"/>
    <p:sldId id="295" r:id="rId42"/>
    <p:sldId id="296" r:id="rId43"/>
    <p:sldId id="297" r:id="rId44"/>
    <p:sldId id="298" r:id="rId45"/>
    <p:sldId id="329" r:id="rId46"/>
    <p:sldId id="299" r:id="rId47"/>
    <p:sldId id="301" r:id="rId48"/>
    <p:sldId id="302" r:id="rId49"/>
    <p:sldId id="303" r:id="rId50"/>
    <p:sldId id="304" r:id="rId51"/>
    <p:sldId id="305" r:id="rId52"/>
    <p:sldId id="306" r:id="rId53"/>
    <p:sldId id="307" r:id="rId54"/>
    <p:sldId id="308" r:id="rId55"/>
    <p:sldId id="325" r:id="rId56"/>
    <p:sldId id="309" r:id="rId57"/>
    <p:sldId id="310" r:id="rId58"/>
    <p:sldId id="311" r:id="rId59"/>
    <p:sldId id="312" r:id="rId60"/>
    <p:sldId id="313" r:id="rId61"/>
    <p:sldId id="314" r:id="rId62"/>
    <p:sldId id="315" r:id="rId63"/>
    <p:sldId id="316" r:id="rId64"/>
    <p:sldId id="317" r:id="rId65"/>
    <p:sldId id="322" r:id="rId66"/>
    <p:sldId id="319" r:id="rId67"/>
  </p:sldIdLst>
  <p:sldSz cx="9144000" cy="5143500" type="screen16x9"/>
  <p:notesSz cx="6858000" cy="9144000"/>
  <p:embeddedFontLst>
    <p:embeddedFont>
      <p:font typeface="Architects Daughter" panose="020B0604020202020204" charset="0"/>
      <p:regular r:id="rId69"/>
    </p:embeddedFont>
    <p:embeddedFont>
      <p:font typeface="Comic Sans MS" panose="030F0702030302020204" pitchFamily="66"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5CE4EB-3EF1-4FD8-A8E1-F6B0029C9D9E}" v="1" dt="2021-08-04T04:12:59.864"/>
    <p1510:client id="{A76D558A-5035-0192-8541-2ADA672174A9}" v="15" dt="2022-06-12T23:30:34.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240" y="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48e8c6b4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48e8c6b4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273fb80d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e273fb80d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273fb80d5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273fb80d5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e273fb80d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e273fb80d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e273fb80d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e273fb80d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70521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928357f6b9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928357f6b9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928357f6b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928357f6b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928357f6b9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928357f6b9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928357f6b9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928357f6b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e273fb80d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e273fb80d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e273fb80d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e273fb80d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928357f6b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928357f6b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e273fb80d5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273fb80d5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e273fb80d5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e273fb80d5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e273fb80d5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e273fb80d5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e273fb80d5_0_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e273fb80d5_0_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e273fb80d5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e273fb80d5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e273fb80d5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e273fb80d5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928357f6b9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928357f6b9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928357f6b9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928357f6b9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928357f6b9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928357f6b9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928357f6b9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928357f6b9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48e8c6b4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48e8c6b4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0822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928357f6b9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928357f6b9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928357f6b9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928357f6b9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928357f6b9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928357f6b9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e273fb80d5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e273fb80d5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928357f6b9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928357f6b9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e273fb80d5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e273fb80d5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928357f6b9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928357f6b9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928357f6b9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928357f6b9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e273fb80d5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e273fb80d5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928357f6b9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928357f6b9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70960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928357f6b9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928357f6b9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e273fb80d5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e273fb80d5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e273fb80d5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e273fb80d5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e273fb80d5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e273fb80d5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928357f6b9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928357f6b9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928357f6b9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928357f6b9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23069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e273fb80d5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e273fb80d5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e273fb80d5_0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e273fb80d5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e273fb80d5_0_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e273fb80d5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e273fb80d5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e273fb80d5_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45055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e273fb80d5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e273fb80d5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928357f6b9_0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 name="Google Shape;936;g928357f6b9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e273fb80d5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e273fb80d5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e273fb80d5_0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e273fb80d5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928357f6b9_0_8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928357f6b9_0_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e273fb80d5_0_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e273fb80d5_0_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91200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e273fb80d5_0_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e273fb80d5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928357f6b9_0_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928357f6b9_0_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e273fb80d5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e273fb80d5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e273fb80d5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e273fb80d5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928357f6b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928357f6b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928357f6b9_0_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928357f6b9_0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e273fb80d5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e273fb80d5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928357f6b9_0_7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928357f6b9_0_7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e273fb80d5_0_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e273fb80d5_0_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928357f6b9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928357f6b9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925c904a48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925c904a48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08055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928357f6b9_0_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928357f6b9_0_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928357f6b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928357f6b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928357f6b9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928357f6b9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928357f6b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928357f6b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0300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5" r:id="rId3"/>
    <p:sldLayoutId id="2147483656" r:id="rId4"/>
    <p:sldLayoutId id="2147483657" r:id="rId5"/>
    <p:sldLayoutId id="214748365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image" Target="../media/image2.jp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3.jp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image" Target="../media/image2.jp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5" Type="http://schemas.openxmlformats.org/officeDocument/2006/relationships/hyperlink" Target="http://www.seesaw.link/" TargetMode="External"/><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hyperlink" Target="http://www.ixl.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29.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hyperlink" Target="http://www.teachingfirst.net/standardskinder.htm"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30.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4.png"/><Relationship Id="rId10" Type="http://schemas.openxmlformats.org/officeDocument/2006/relationships/image" Target="../media/image13.jp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31.png"/></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image" Target="../media/image2.jp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7.png"/><Relationship Id="rId14" Type="http://schemas.openxmlformats.org/officeDocument/2006/relationships/image" Target="../media/image22.png"/></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44.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5" Type="http://schemas.openxmlformats.org/officeDocument/2006/relationships/image" Target="../media/image33.jpe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32.png"/></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17" Type="http://schemas.openxmlformats.org/officeDocument/2006/relationships/image" Target="../media/image38.jpeg"/><Relationship Id="rId2" Type="http://schemas.openxmlformats.org/officeDocument/2006/relationships/notesSlide" Target="../notesSlides/notesSlide45.xml"/><Relationship Id="rId16"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5" Type="http://schemas.openxmlformats.org/officeDocument/2006/relationships/image" Target="../media/image36.jpe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35.jpeg"/></Relationships>
</file>

<file path=ppt/slides/_rels/slide4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4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39.png"/></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40.png"/></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9.png"/><Relationship Id="rId17"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5.png"/><Relationship Id="rId10" Type="http://schemas.openxmlformats.org/officeDocument/2006/relationships/image" Target="../media/image13.jp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image" Target="../media/image2.jp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7.png"/><Relationship Id="rId14" Type="http://schemas.openxmlformats.org/officeDocument/2006/relationships/image" Target="../media/image22.png"/></Relationships>
</file>

<file path=ppt/slides/_rels/slide5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5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42.png"/></Relationships>
</file>

<file path=ppt/slides/_rels/slide5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53.xml"/><Relationship Id="rId16"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5" Type="http://schemas.openxmlformats.org/officeDocument/2006/relationships/image" Target="../media/image44.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43.png"/></Relationships>
</file>

<file path=ppt/slides/_rels/slide5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46.png"/></Relationships>
</file>

<file path=ppt/slides/_rels/slide5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47.png"/></Relationships>
</file>

<file path=ppt/slides/_rels/slide5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image" Target="../media/image2.jp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7.png"/><Relationship Id="rId14" Type="http://schemas.openxmlformats.org/officeDocument/2006/relationships/image" Target="../media/image22.png"/></Relationships>
</file>

<file path=ppt/slides/_rels/slide5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5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5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59.xml"/><Relationship Id="rId16" Type="http://schemas.openxmlformats.org/officeDocument/2006/relationships/image" Target="../media/image50.jp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5" Type="http://schemas.openxmlformats.org/officeDocument/2006/relationships/image" Target="../media/image49.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48.jp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6.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3.jp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51.png"/></Relationships>
</file>

<file path=ppt/slides/_rels/slide6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image" Target="../media/image2.jp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7.png"/><Relationship Id="rId14" Type="http://schemas.openxmlformats.org/officeDocument/2006/relationships/image" Target="../media/image22.png"/></Relationships>
</file>

<file path=ppt/slides/_rels/slide6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52.png"/></Relationships>
</file>

<file path=ppt/slides/_rels/slide6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53.png"/></Relationships>
</file>

<file path=ppt/slides/_rels/slide6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6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6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1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4.png"/><Relationship Id="rId5" Type="http://schemas.openxmlformats.org/officeDocument/2006/relationships/image" Target="../media/image2.jp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4.png"/><Relationship Id="rId5" Type="http://schemas.openxmlformats.org/officeDocument/2006/relationships/image" Target="../media/image2.jp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7.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1560400" y="3875900"/>
            <a:ext cx="5444626" cy="1267598"/>
          </a:xfrm>
          <a:prstGeom prst="rect">
            <a:avLst/>
          </a:prstGeom>
          <a:noFill/>
          <a:ln>
            <a:noFill/>
          </a:ln>
        </p:spPr>
      </p:pic>
      <p:pic>
        <p:nvPicPr>
          <p:cNvPr id="55" name="Google Shape;55;p13"/>
          <p:cNvPicPr preferRelativeResize="0"/>
          <p:nvPr/>
        </p:nvPicPr>
        <p:blipFill>
          <a:blip r:embed="rId5">
            <a:alphaModFix/>
          </a:blip>
          <a:stretch>
            <a:fillRect/>
          </a:stretch>
        </p:blipFill>
        <p:spPr>
          <a:xfrm>
            <a:off x="1233125" y="676088"/>
            <a:ext cx="6300224" cy="4287349"/>
          </a:xfrm>
          <a:prstGeom prst="rect">
            <a:avLst/>
          </a:prstGeom>
          <a:noFill/>
          <a:ln>
            <a:noFill/>
          </a:ln>
        </p:spPr>
      </p:pic>
      <p:pic>
        <p:nvPicPr>
          <p:cNvPr id="56" name="Google Shape;56;p13"/>
          <p:cNvPicPr preferRelativeResize="0"/>
          <p:nvPr/>
        </p:nvPicPr>
        <p:blipFill>
          <a:blip r:embed="rId6">
            <a:alphaModFix/>
          </a:blip>
          <a:stretch>
            <a:fillRect/>
          </a:stretch>
        </p:blipFill>
        <p:spPr>
          <a:xfrm>
            <a:off x="314950" y="1872025"/>
            <a:ext cx="3091400" cy="3091400"/>
          </a:xfrm>
          <a:prstGeom prst="rect">
            <a:avLst/>
          </a:prstGeom>
          <a:noFill/>
          <a:ln>
            <a:noFill/>
          </a:ln>
        </p:spPr>
      </p:pic>
      <p:pic>
        <p:nvPicPr>
          <p:cNvPr id="57" name="Google Shape;57;p13"/>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58" name="Google Shape;58;p13"/>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59" name="Google Shape;59;p13"/>
          <p:cNvPicPr preferRelativeResize="0"/>
          <p:nvPr/>
        </p:nvPicPr>
        <p:blipFill>
          <a:blip r:embed="rId9">
            <a:alphaModFix/>
          </a:blip>
          <a:stretch>
            <a:fillRect/>
          </a:stretch>
        </p:blipFill>
        <p:spPr>
          <a:xfrm>
            <a:off x="8012575" y="3226125"/>
            <a:ext cx="492551" cy="492550"/>
          </a:xfrm>
          <a:prstGeom prst="rect">
            <a:avLst/>
          </a:prstGeom>
          <a:noFill/>
          <a:ln>
            <a:noFill/>
          </a:ln>
        </p:spPr>
      </p:pic>
      <p:sp>
        <p:nvSpPr>
          <p:cNvPr id="60" name="Google Shape;60;p13"/>
          <p:cNvSpPr txBox="1"/>
          <p:nvPr/>
        </p:nvSpPr>
        <p:spPr>
          <a:xfrm>
            <a:off x="1773800" y="513763"/>
            <a:ext cx="5793300" cy="32049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endParaRPr sz="4000">
              <a:latin typeface="Architects Daughter"/>
              <a:ea typeface="Architects Daughter"/>
              <a:cs typeface="Architects Daughter"/>
              <a:sym typeface="Architects Daughter"/>
            </a:endParaRPr>
          </a:p>
        </p:txBody>
      </p:sp>
      <p:pic>
        <p:nvPicPr>
          <p:cNvPr id="61" name="Google Shape;61;p13"/>
          <p:cNvPicPr preferRelativeResize="0"/>
          <p:nvPr/>
        </p:nvPicPr>
        <p:blipFill>
          <a:blip r:embed="rId10">
            <a:alphaModFix/>
          </a:blip>
          <a:stretch>
            <a:fillRect/>
          </a:stretch>
        </p:blipFill>
        <p:spPr>
          <a:xfrm>
            <a:off x="7898225" y="247325"/>
            <a:ext cx="1014982" cy="1335025"/>
          </a:xfrm>
          <a:prstGeom prst="rect">
            <a:avLst/>
          </a:prstGeom>
          <a:noFill/>
          <a:ln>
            <a:noFill/>
          </a:ln>
        </p:spPr>
      </p:pic>
      <p:pic>
        <p:nvPicPr>
          <p:cNvPr id="62" name="Google Shape;62;p13"/>
          <p:cNvPicPr preferRelativeResize="0"/>
          <p:nvPr/>
        </p:nvPicPr>
        <p:blipFill>
          <a:blip r:embed="rId11">
            <a:alphaModFix/>
          </a:blip>
          <a:stretch>
            <a:fillRect/>
          </a:stretch>
        </p:blipFill>
        <p:spPr>
          <a:xfrm>
            <a:off x="-377200" y="2505075"/>
            <a:ext cx="1478900" cy="2071174"/>
          </a:xfrm>
          <a:prstGeom prst="rect">
            <a:avLst/>
          </a:prstGeom>
          <a:noFill/>
          <a:ln>
            <a:noFill/>
          </a:ln>
        </p:spPr>
      </p:pic>
      <p:pic>
        <p:nvPicPr>
          <p:cNvPr id="63" name="Google Shape;63;p13"/>
          <p:cNvPicPr preferRelativeResize="0"/>
          <p:nvPr/>
        </p:nvPicPr>
        <p:blipFill>
          <a:blip r:embed="rId12">
            <a:alphaModFix/>
          </a:blip>
          <a:stretch>
            <a:fillRect/>
          </a:stretch>
        </p:blipFill>
        <p:spPr>
          <a:xfrm>
            <a:off x="2573420" y="1008050"/>
            <a:ext cx="4214230" cy="2449525"/>
          </a:xfrm>
          <a:prstGeom prst="rect">
            <a:avLst/>
          </a:prstGeom>
          <a:noFill/>
          <a:ln>
            <a:noFill/>
          </a:ln>
        </p:spPr>
      </p:pic>
      <p:pic>
        <p:nvPicPr>
          <p:cNvPr id="64" name="Google Shape;64;p13"/>
          <p:cNvPicPr preferRelativeResize="0"/>
          <p:nvPr/>
        </p:nvPicPr>
        <p:blipFill>
          <a:blip r:embed="rId13">
            <a:alphaModFix/>
          </a:blip>
          <a:stretch>
            <a:fillRect/>
          </a:stretch>
        </p:blipFill>
        <p:spPr>
          <a:xfrm>
            <a:off x="81175" y="600225"/>
            <a:ext cx="1151950" cy="1491130"/>
          </a:xfrm>
          <a:prstGeom prst="rect">
            <a:avLst/>
          </a:prstGeom>
          <a:noFill/>
          <a:ln>
            <a:noFill/>
          </a:ln>
          <a:effectLst>
            <a:outerShdw blurRad="57150" dist="19050" dir="5400000" algn="bl" rotWithShape="0">
              <a:srgbClr val="000000">
                <a:alpha val="50000"/>
              </a:srgbClr>
            </a:outerShdw>
          </a:effectLst>
        </p:spPr>
      </p:pic>
      <p:pic>
        <p:nvPicPr>
          <p:cNvPr id="65" name="Google Shape;65;p13"/>
          <p:cNvPicPr preferRelativeResize="0"/>
          <p:nvPr/>
        </p:nvPicPr>
        <p:blipFill>
          <a:blip r:embed="rId14">
            <a:alphaModFix/>
          </a:blip>
          <a:stretch>
            <a:fillRect/>
          </a:stretch>
        </p:blipFill>
        <p:spPr>
          <a:xfrm>
            <a:off x="7737975" y="1582361"/>
            <a:ext cx="1151950" cy="147227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pic>
        <p:nvPicPr>
          <p:cNvPr id="156" name="Google Shape;156;p19"/>
          <p:cNvPicPr preferRelativeResize="0"/>
          <p:nvPr/>
        </p:nvPicPr>
        <p:blipFill>
          <a:blip r:embed="rId4">
            <a:alphaModFix/>
          </a:blip>
          <a:stretch>
            <a:fillRect/>
          </a:stretch>
        </p:blipFill>
        <p:spPr>
          <a:xfrm>
            <a:off x="1560400" y="3875900"/>
            <a:ext cx="5444626" cy="1267598"/>
          </a:xfrm>
          <a:prstGeom prst="rect">
            <a:avLst/>
          </a:prstGeom>
          <a:noFill/>
          <a:ln>
            <a:noFill/>
          </a:ln>
        </p:spPr>
      </p:pic>
      <p:pic>
        <p:nvPicPr>
          <p:cNvPr id="157" name="Google Shape;157;p19"/>
          <p:cNvPicPr preferRelativeResize="0"/>
          <p:nvPr/>
        </p:nvPicPr>
        <p:blipFill>
          <a:blip r:embed="rId5">
            <a:alphaModFix/>
          </a:blip>
          <a:stretch>
            <a:fillRect/>
          </a:stretch>
        </p:blipFill>
        <p:spPr>
          <a:xfrm>
            <a:off x="1336200" y="622580"/>
            <a:ext cx="6562026" cy="4465496"/>
          </a:xfrm>
          <a:prstGeom prst="rect">
            <a:avLst/>
          </a:prstGeom>
          <a:noFill/>
          <a:ln>
            <a:noFill/>
          </a:ln>
        </p:spPr>
      </p:pic>
      <p:pic>
        <p:nvPicPr>
          <p:cNvPr id="158" name="Google Shape;158;p19"/>
          <p:cNvPicPr preferRelativeResize="0"/>
          <p:nvPr/>
        </p:nvPicPr>
        <p:blipFill>
          <a:blip r:embed="rId6">
            <a:alphaModFix/>
          </a:blip>
          <a:stretch>
            <a:fillRect/>
          </a:stretch>
        </p:blipFill>
        <p:spPr>
          <a:xfrm>
            <a:off x="-778525" y="2440800"/>
            <a:ext cx="2647275" cy="2647275"/>
          </a:xfrm>
          <a:prstGeom prst="rect">
            <a:avLst/>
          </a:prstGeom>
          <a:noFill/>
          <a:ln>
            <a:noFill/>
          </a:ln>
        </p:spPr>
      </p:pic>
      <p:pic>
        <p:nvPicPr>
          <p:cNvPr id="159" name="Google Shape;159;p19"/>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160" name="Google Shape;160;p19"/>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161" name="Google Shape;161;p19"/>
          <p:cNvPicPr preferRelativeResize="0"/>
          <p:nvPr/>
        </p:nvPicPr>
        <p:blipFill>
          <a:blip r:embed="rId9">
            <a:alphaModFix/>
          </a:blip>
          <a:stretch>
            <a:fillRect/>
          </a:stretch>
        </p:blipFill>
        <p:spPr>
          <a:xfrm>
            <a:off x="7844125" y="3226125"/>
            <a:ext cx="492551" cy="492550"/>
          </a:xfrm>
          <a:prstGeom prst="rect">
            <a:avLst/>
          </a:prstGeom>
          <a:noFill/>
          <a:ln>
            <a:noFill/>
          </a:ln>
        </p:spPr>
      </p:pic>
      <p:sp>
        <p:nvSpPr>
          <p:cNvPr id="162" name="Google Shape;162;p19"/>
          <p:cNvSpPr txBox="1"/>
          <p:nvPr/>
        </p:nvSpPr>
        <p:spPr>
          <a:xfrm>
            <a:off x="1560400" y="804375"/>
            <a:ext cx="6154500" cy="3074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900" b="1" dirty="0">
                <a:latin typeface="Architects Daughter"/>
                <a:ea typeface="Architects Daughter"/>
                <a:cs typeface="Architects Daughter"/>
                <a:sym typeface="Architects Daughter"/>
              </a:rPr>
              <a:t>Gates will open at 7:40</a:t>
            </a:r>
            <a:endParaRPr sz="1900" b="1" dirty="0">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Clr>
                <a:schemeClr val="dk1"/>
              </a:buClr>
              <a:buSzPts val="1100"/>
              <a:buFont typeface="Arial"/>
              <a:buNone/>
            </a:pPr>
            <a:r>
              <a:rPr lang="en" sz="1900" b="1" dirty="0">
                <a:latin typeface="Architects Daughter"/>
                <a:ea typeface="Architects Daughter"/>
                <a:cs typeface="Architects Daughter"/>
                <a:sym typeface="Architects Daughter"/>
              </a:rPr>
              <a:t>Students will enter through the Kindergarten Gate and walk directly down the hall. Students will always enter/exit through the back door. Students will be excused at 11:10. Please be on time as there will be no supervision after 11:15. Ms. Day will excuse the early birds. STudents will be taken to the school office after 11:15. </a:t>
            </a:r>
            <a:endParaRPr sz="1900" b="1" dirty="0">
              <a:latin typeface="Architects Daughter"/>
              <a:ea typeface="Architects Daughter"/>
              <a:cs typeface="Architects Daughter"/>
              <a:sym typeface="Architects Daughter"/>
            </a:endParaRPr>
          </a:p>
        </p:txBody>
      </p:sp>
      <p:sp>
        <p:nvSpPr>
          <p:cNvPr id="163" name="Google Shape;163;p19"/>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19"/>
          <p:cNvSpPr txBox="1"/>
          <p:nvPr/>
        </p:nvSpPr>
        <p:spPr>
          <a:xfrm>
            <a:off x="1252800" y="0"/>
            <a:ext cx="6638400" cy="67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700" b="1">
                <a:solidFill>
                  <a:schemeClr val="dk1"/>
                </a:solidFill>
                <a:latin typeface="Architects Daughter"/>
                <a:ea typeface="Architects Daughter"/>
                <a:cs typeface="Architects Daughter"/>
                <a:sym typeface="Architects Daughter"/>
              </a:rPr>
              <a:t>Early Birds School Arrival/Departure</a:t>
            </a:r>
            <a:endParaRPr sz="1100"/>
          </a:p>
        </p:txBody>
      </p:sp>
      <p:pic>
        <p:nvPicPr>
          <p:cNvPr id="165" name="Google Shape;165;p19"/>
          <p:cNvPicPr preferRelativeResize="0"/>
          <p:nvPr/>
        </p:nvPicPr>
        <p:blipFill>
          <a:blip r:embed="rId10">
            <a:alphaModFix/>
          </a:blip>
          <a:stretch>
            <a:fillRect/>
          </a:stretch>
        </p:blipFill>
        <p:spPr>
          <a:xfrm>
            <a:off x="7898225" y="225950"/>
            <a:ext cx="1014982" cy="1335025"/>
          </a:xfrm>
          <a:prstGeom prst="rect">
            <a:avLst/>
          </a:prstGeom>
          <a:noFill/>
          <a:ln>
            <a:noFill/>
          </a:ln>
        </p:spPr>
      </p:pic>
      <p:pic>
        <p:nvPicPr>
          <p:cNvPr id="166" name="Google Shape;166;p19"/>
          <p:cNvPicPr preferRelativeResize="0"/>
          <p:nvPr/>
        </p:nvPicPr>
        <p:blipFill>
          <a:blip r:embed="rId11">
            <a:alphaModFix/>
          </a:blip>
          <a:stretch>
            <a:fillRect/>
          </a:stretch>
        </p:blipFill>
        <p:spPr>
          <a:xfrm>
            <a:off x="55467" y="672939"/>
            <a:ext cx="887733" cy="1149112"/>
          </a:xfrm>
          <a:prstGeom prst="rect">
            <a:avLst/>
          </a:prstGeom>
          <a:noFill/>
          <a:ln>
            <a:noFill/>
          </a:ln>
          <a:effectLst>
            <a:outerShdw blurRad="57150" dist="19050" dir="5400000" algn="bl" rotWithShape="0">
              <a:srgbClr val="000000">
                <a:alpha val="50000"/>
              </a:srgbClr>
            </a:outerShdw>
          </a:effectLst>
        </p:spPr>
      </p:pic>
      <p:pic>
        <p:nvPicPr>
          <p:cNvPr id="167" name="Google Shape;167;p19"/>
          <p:cNvPicPr preferRelativeResize="0"/>
          <p:nvPr/>
        </p:nvPicPr>
        <p:blipFill>
          <a:blip r:embed="rId12">
            <a:alphaModFix/>
          </a:blip>
          <a:stretch>
            <a:fillRect/>
          </a:stretch>
        </p:blipFill>
        <p:spPr>
          <a:xfrm>
            <a:off x="7898225" y="1657411"/>
            <a:ext cx="1151950" cy="147227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p20"/>
          <p:cNvPicPr preferRelativeResize="0"/>
          <p:nvPr/>
        </p:nvPicPr>
        <p:blipFill>
          <a:blip r:embed="rId4">
            <a:alphaModFix/>
          </a:blip>
          <a:stretch>
            <a:fillRect/>
          </a:stretch>
        </p:blipFill>
        <p:spPr>
          <a:xfrm>
            <a:off x="1560400" y="3875900"/>
            <a:ext cx="5444626" cy="1267598"/>
          </a:xfrm>
          <a:prstGeom prst="rect">
            <a:avLst/>
          </a:prstGeom>
          <a:noFill/>
          <a:ln>
            <a:noFill/>
          </a:ln>
        </p:spPr>
      </p:pic>
      <p:pic>
        <p:nvPicPr>
          <p:cNvPr id="173" name="Google Shape;173;p20"/>
          <p:cNvPicPr preferRelativeResize="0"/>
          <p:nvPr/>
        </p:nvPicPr>
        <p:blipFill>
          <a:blip r:embed="rId5">
            <a:alphaModFix/>
          </a:blip>
          <a:stretch>
            <a:fillRect/>
          </a:stretch>
        </p:blipFill>
        <p:spPr>
          <a:xfrm>
            <a:off x="1336200" y="622580"/>
            <a:ext cx="6562026" cy="4465496"/>
          </a:xfrm>
          <a:prstGeom prst="rect">
            <a:avLst/>
          </a:prstGeom>
          <a:noFill/>
          <a:ln>
            <a:noFill/>
          </a:ln>
        </p:spPr>
      </p:pic>
      <p:pic>
        <p:nvPicPr>
          <p:cNvPr id="174" name="Google Shape;174;p20"/>
          <p:cNvPicPr preferRelativeResize="0"/>
          <p:nvPr/>
        </p:nvPicPr>
        <p:blipFill>
          <a:blip r:embed="rId6">
            <a:alphaModFix/>
          </a:blip>
          <a:stretch>
            <a:fillRect/>
          </a:stretch>
        </p:blipFill>
        <p:spPr>
          <a:xfrm>
            <a:off x="-778525" y="2440800"/>
            <a:ext cx="2647275" cy="2647275"/>
          </a:xfrm>
          <a:prstGeom prst="rect">
            <a:avLst/>
          </a:prstGeom>
          <a:noFill/>
          <a:ln>
            <a:noFill/>
          </a:ln>
        </p:spPr>
      </p:pic>
      <p:pic>
        <p:nvPicPr>
          <p:cNvPr id="175" name="Google Shape;175;p20"/>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176" name="Google Shape;176;p20"/>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177" name="Google Shape;177;p20"/>
          <p:cNvPicPr preferRelativeResize="0"/>
          <p:nvPr/>
        </p:nvPicPr>
        <p:blipFill>
          <a:blip r:embed="rId9">
            <a:alphaModFix/>
          </a:blip>
          <a:stretch>
            <a:fillRect/>
          </a:stretch>
        </p:blipFill>
        <p:spPr>
          <a:xfrm>
            <a:off x="7844125" y="3226125"/>
            <a:ext cx="492551" cy="492550"/>
          </a:xfrm>
          <a:prstGeom prst="rect">
            <a:avLst/>
          </a:prstGeom>
          <a:noFill/>
          <a:ln>
            <a:noFill/>
          </a:ln>
        </p:spPr>
      </p:pic>
      <p:sp>
        <p:nvSpPr>
          <p:cNvPr id="178" name="Google Shape;178;p20"/>
          <p:cNvSpPr txBox="1"/>
          <p:nvPr/>
        </p:nvSpPr>
        <p:spPr>
          <a:xfrm>
            <a:off x="1560400" y="804375"/>
            <a:ext cx="6154500" cy="3074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000" b="1" dirty="0">
                <a:latin typeface="Architects Daughter"/>
                <a:ea typeface="Architects Daughter"/>
                <a:cs typeface="Architects Daughter"/>
                <a:sym typeface="Architects Daughter"/>
              </a:rPr>
              <a:t>Gates will opened at 9:20 and will only remain open for 5 minutes. If you arrive after the gate is closed, you will have to sign your child in through the office and they will be considered tardy, Students will always enter/exit through the back door. Students will be excused at 12:40. Students not picked up by 12:45 will be taken to the office. </a:t>
            </a:r>
            <a:endParaRPr sz="2000" b="1" dirty="0">
              <a:latin typeface="Architects Daughter"/>
              <a:ea typeface="Architects Daughter"/>
              <a:cs typeface="Architects Daughter"/>
              <a:sym typeface="Architects Daughter"/>
            </a:endParaRPr>
          </a:p>
        </p:txBody>
      </p:sp>
      <p:sp>
        <p:nvSpPr>
          <p:cNvPr id="179" name="Google Shape;179;p20"/>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20"/>
          <p:cNvSpPr txBox="1"/>
          <p:nvPr/>
        </p:nvSpPr>
        <p:spPr>
          <a:xfrm>
            <a:off x="1252800" y="0"/>
            <a:ext cx="6638400" cy="67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700" b="1">
                <a:solidFill>
                  <a:schemeClr val="dk1"/>
                </a:solidFill>
                <a:latin typeface="Architects Daughter"/>
                <a:ea typeface="Architects Daughter"/>
                <a:cs typeface="Architects Daughter"/>
                <a:sym typeface="Architects Daughter"/>
              </a:rPr>
              <a:t>Late Birds School Arrival/Departure</a:t>
            </a:r>
            <a:endParaRPr sz="1100"/>
          </a:p>
        </p:txBody>
      </p:sp>
      <p:pic>
        <p:nvPicPr>
          <p:cNvPr id="181" name="Google Shape;181;p20"/>
          <p:cNvPicPr preferRelativeResize="0"/>
          <p:nvPr/>
        </p:nvPicPr>
        <p:blipFill>
          <a:blip r:embed="rId10">
            <a:alphaModFix/>
          </a:blip>
          <a:stretch>
            <a:fillRect/>
          </a:stretch>
        </p:blipFill>
        <p:spPr>
          <a:xfrm>
            <a:off x="7898225" y="225950"/>
            <a:ext cx="1014982" cy="1335025"/>
          </a:xfrm>
          <a:prstGeom prst="rect">
            <a:avLst/>
          </a:prstGeom>
          <a:noFill/>
          <a:ln>
            <a:noFill/>
          </a:ln>
        </p:spPr>
      </p:pic>
      <p:pic>
        <p:nvPicPr>
          <p:cNvPr id="182" name="Google Shape;182;p20"/>
          <p:cNvPicPr preferRelativeResize="0"/>
          <p:nvPr/>
        </p:nvPicPr>
        <p:blipFill>
          <a:blip r:embed="rId11">
            <a:alphaModFix/>
          </a:blip>
          <a:stretch>
            <a:fillRect/>
          </a:stretch>
        </p:blipFill>
        <p:spPr>
          <a:xfrm>
            <a:off x="55467" y="672939"/>
            <a:ext cx="887733" cy="1149112"/>
          </a:xfrm>
          <a:prstGeom prst="rect">
            <a:avLst/>
          </a:prstGeom>
          <a:noFill/>
          <a:ln>
            <a:noFill/>
          </a:ln>
          <a:effectLst>
            <a:outerShdw blurRad="57150" dist="19050" dir="5400000" algn="bl" rotWithShape="0">
              <a:srgbClr val="000000">
                <a:alpha val="50000"/>
              </a:srgbClr>
            </a:outerShdw>
          </a:effectLst>
        </p:spPr>
      </p:pic>
      <p:pic>
        <p:nvPicPr>
          <p:cNvPr id="183" name="Google Shape;183;p20"/>
          <p:cNvPicPr preferRelativeResize="0"/>
          <p:nvPr/>
        </p:nvPicPr>
        <p:blipFill>
          <a:blip r:embed="rId12">
            <a:alphaModFix/>
          </a:blip>
          <a:stretch>
            <a:fillRect/>
          </a:stretch>
        </p:blipFill>
        <p:spPr>
          <a:xfrm>
            <a:off x="7898225" y="1657411"/>
            <a:ext cx="1151950" cy="147227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7"/>
        <p:cNvGrpSpPr/>
        <p:nvPr/>
      </p:nvGrpSpPr>
      <p:grpSpPr>
        <a:xfrm>
          <a:off x="0" y="0"/>
          <a:ext cx="0" cy="0"/>
          <a:chOff x="0" y="0"/>
          <a:chExt cx="0" cy="0"/>
        </a:xfrm>
      </p:grpSpPr>
      <p:pic>
        <p:nvPicPr>
          <p:cNvPr id="188" name="Google Shape;188;p21"/>
          <p:cNvPicPr preferRelativeResize="0"/>
          <p:nvPr/>
        </p:nvPicPr>
        <p:blipFill>
          <a:blip r:embed="rId4">
            <a:alphaModFix/>
          </a:blip>
          <a:stretch>
            <a:fillRect/>
          </a:stretch>
        </p:blipFill>
        <p:spPr>
          <a:xfrm>
            <a:off x="1560400" y="3875900"/>
            <a:ext cx="5444626" cy="1267598"/>
          </a:xfrm>
          <a:prstGeom prst="rect">
            <a:avLst/>
          </a:prstGeom>
          <a:noFill/>
          <a:ln>
            <a:noFill/>
          </a:ln>
        </p:spPr>
      </p:pic>
      <p:pic>
        <p:nvPicPr>
          <p:cNvPr id="189" name="Google Shape;189;p21"/>
          <p:cNvPicPr preferRelativeResize="0"/>
          <p:nvPr/>
        </p:nvPicPr>
        <p:blipFill>
          <a:blip r:embed="rId5">
            <a:alphaModFix/>
          </a:blip>
          <a:stretch>
            <a:fillRect/>
          </a:stretch>
        </p:blipFill>
        <p:spPr>
          <a:xfrm>
            <a:off x="881293" y="423200"/>
            <a:ext cx="7006150" cy="4767726"/>
          </a:xfrm>
          <a:prstGeom prst="rect">
            <a:avLst/>
          </a:prstGeom>
          <a:noFill/>
          <a:ln>
            <a:noFill/>
          </a:ln>
        </p:spPr>
      </p:pic>
      <p:pic>
        <p:nvPicPr>
          <p:cNvPr id="190" name="Google Shape;190;p21"/>
          <p:cNvPicPr preferRelativeResize="0"/>
          <p:nvPr/>
        </p:nvPicPr>
        <p:blipFill>
          <a:blip r:embed="rId6">
            <a:alphaModFix/>
          </a:blip>
          <a:stretch>
            <a:fillRect/>
          </a:stretch>
        </p:blipFill>
        <p:spPr>
          <a:xfrm>
            <a:off x="-778525" y="2440800"/>
            <a:ext cx="2647275" cy="2647275"/>
          </a:xfrm>
          <a:prstGeom prst="rect">
            <a:avLst/>
          </a:prstGeom>
          <a:noFill/>
          <a:ln>
            <a:noFill/>
          </a:ln>
        </p:spPr>
      </p:pic>
      <p:pic>
        <p:nvPicPr>
          <p:cNvPr id="191" name="Google Shape;191;p21"/>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192" name="Google Shape;192;p21"/>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193" name="Google Shape;193;p21"/>
          <p:cNvPicPr preferRelativeResize="0"/>
          <p:nvPr/>
        </p:nvPicPr>
        <p:blipFill>
          <a:blip r:embed="rId9">
            <a:alphaModFix/>
          </a:blip>
          <a:stretch>
            <a:fillRect/>
          </a:stretch>
        </p:blipFill>
        <p:spPr>
          <a:xfrm>
            <a:off x="7844125" y="3226125"/>
            <a:ext cx="492551" cy="492550"/>
          </a:xfrm>
          <a:prstGeom prst="rect">
            <a:avLst/>
          </a:prstGeom>
          <a:noFill/>
          <a:ln>
            <a:noFill/>
          </a:ln>
        </p:spPr>
      </p:pic>
      <p:sp>
        <p:nvSpPr>
          <p:cNvPr id="194" name="Google Shape;194;p21"/>
          <p:cNvSpPr txBox="1"/>
          <p:nvPr/>
        </p:nvSpPr>
        <p:spPr>
          <a:xfrm>
            <a:off x="1330699" y="423200"/>
            <a:ext cx="6378600" cy="355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b="1" dirty="0">
                <a:latin typeface="Architects Daughter"/>
                <a:ea typeface="Architects Daughter"/>
                <a:cs typeface="Architects Daughter"/>
                <a:sym typeface="Architects Daughter"/>
              </a:rPr>
              <a:t>7:50 - 8:00	Morning Warm Up Work</a:t>
            </a:r>
            <a:endParaRPr sz="1900" b="1" dirty="0">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900" b="1" dirty="0">
                <a:latin typeface="Architects Daughter"/>
                <a:ea typeface="Architects Daughter"/>
                <a:cs typeface="Architects Daughter"/>
                <a:sym typeface="Architects Daughter"/>
              </a:rPr>
              <a:t>8:00 - 9:20	ELA/ELA Centers</a:t>
            </a:r>
            <a:endParaRPr sz="1900" b="1" dirty="0">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900" b="1" dirty="0">
                <a:latin typeface="Architects Daughter"/>
                <a:ea typeface="Architects Daughter"/>
                <a:cs typeface="Architects Daughter"/>
                <a:sym typeface="Architects Daughter"/>
              </a:rPr>
              <a:t>9:20 - 9:40 	Late Birds arrive/Morning Meeting</a:t>
            </a:r>
            <a:endParaRPr sz="1900" b="1" dirty="0">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900" b="1" dirty="0">
                <a:latin typeface="Architects Daughter"/>
                <a:ea typeface="Architects Daughter"/>
                <a:cs typeface="Architects Daughter"/>
                <a:sym typeface="Architects Daughter"/>
              </a:rPr>
              <a:t>9:40 - 10:20	Math</a:t>
            </a:r>
            <a:endParaRPr sz="1900" b="1" dirty="0">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900" b="1" dirty="0">
                <a:latin typeface="Architects Daughter"/>
                <a:ea typeface="Architects Daughter"/>
                <a:cs typeface="Architects Daughter"/>
                <a:sym typeface="Architects Daughter"/>
              </a:rPr>
              <a:t>10:20 – 10:40	Recess/Snack</a:t>
            </a:r>
            <a:endParaRPr sz="1900" b="1" dirty="0">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900" b="1" dirty="0">
                <a:latin typeface="Architects Daughter"/>
                <a:ea typeface="Architects Daughter"/>
                <a:cs typeface="Architects Daughter"/>
                <a:sym typeface="Architects Daughter"/>
              </a:rPr>
              <a:t>10:40 - 11:10	Math Center/Soc Studies/Science</a:t>
            </a:r>
            <a:endParaRPr sz="1900" b="1" dirty="0">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900" b="1" dirty="0">
                <a:latin typeface="Architects Daughter"/>
                <a:ea typeface="Architects Daughter"/>
                <a:cs typeface="Architects Daughter"/>
                <a:sym typeface="Architects Daughter"/>
              </a:rPr>
              <a:t>11:10 - 11:20 	Early Birds Excused/Warm Up </a:t>
            </a:r>
            <a:r>
              <a:rPr lang="en" sz="1700" b="1" dirty="0">
                <a:latin typeface="Architects Daughter"/>
                <a:ea typeface="Architects Daughter"/>
                <a:cs typeface="Architects Daughter"/>
                <a:sym typeface="Architects Daughter"/>
              </a:rPr>
              <a:t>WOrk</a:t>
            </a:r>
            <a:endParaRPr sz="1700" b="1" dirty="0">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900" b="1" dirty="0">
                <a:latin typeface="Architects Daughter"/>
                <a:ea typeface="Architects Daughter"/>
                <a:cs typeface="Architects Daughter"/>
                <a:sym typeface="Architects Daughter"/>
              </a:rPr>
              <a:t>11:20 – 12:40	ELA/ELA Centers</a:t>
            </a:r>
            <a:endParaRPr sz="1900" b="1" dirty="0">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900" b="1" dirty="0">
                <a:latin typeface="Architects Daughter"/>
                <a:ea typeface="Architects Daughter"/>
                <a:cs typeface="Architects Daughter"/>
                <a:sym typeface="Architects Daughter"/>
              </a:rPr>
              <a:t>12:35- - 12:40	Late Birds Clean Up/Excused</a:t>
            </a:r>
            <a:endParaRPr sz="1900" b="1" dirty="0">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Clr>
                <a:schemeClr val="dk1"/>
              </a:buClr>
              <a:buSzPts val="1100"/>
              <a:buFont typeface="Arial"/>
              <a:buNone/>
            </a:pPr>
            <a:endParaRPr sz="2300" b="1" dirty="0">
              <a:latin typeface="Architects Daughter"/>
              <a:ea typeface="Architects Daughter"/>
              <a:cs typeface="Architects Daughter"/>
              <a:sym typeface="Architects Daughter"/>
            </a:endParaRPr>
          </a:p>
        </p:txBody>
      </p:sp>
      <p:sp>
        <p:nvSpPr>
          <p:cNvPr id="195" name="Google Shape;195;p21"/>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21"/>
          <p:cNvSpPr txBox="1"/>
          <p:nvPr/>
        </p:nvSpPr>
        <p:spPr>
          <a:xfrm>
            <a:off x="1134550" y="-156850"/>
            <a:ext cx="6468600" cy="75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000" b="1">
                <a:solidFill>
                  <a:schemeClr val="dk1"/>
                </a:solidFill>
                <a:latin typeface="Architects Daughter"/>
                <a:ea typeface="Architects Daughter"/>
                <a:cs typeface="Architects Daughter"/>
                <a:sym typeface="Architects Daughter"/>
              </a:rPr>
              <a:t>Daily Schedule</a:t>
            </a:r>
            <a:endParaRPr/>
          </a:p>
        </p:txBody>
      </p:sp>
      <p:pic>
        <p:nvPicPr>
          <p:cNvPr id="197" name="Google Shape;197;p21"/>
          <p:cNvPicPr preferRelativeResize="0"/>
          <p:nvPr/>
        </p:nvPicPr>
        <p:blipFill>
          <a:blip r:embed="rId10">
            <a:alphaModFix/>
          </a:blip>
          <a:stretch>
            <a:fillRect/>
          </a:stretch>
        </p:blipFill>
        <p:spPr>
          <a:xfrm>
            <a:off x="7898225" y="225950"/>
            <a:ext cx="1014982" cy="1335025"/>
          </a:xfrm>
          <a:prstGeom prst="rect">
            <a:avLst/>
          </a:prstGeom>
          <a:noFill/>
          <a:ln>
            <a:noFill/>
          </a:ln>
        </p:spPr>
      </p:pic>
      <p:pic>
        <p:nvPicPr>
          <p:cNvPr id="198" name="Google Shape;198;p21"/>
          <p:cNvPicPr preferRelativeResize="0"/>
          <p:nvPr/>
        </p:nvPicPr>
        <p:blipFill>
          <a:blip r:embed="rId11">
            <a:alphaModFix/>
          </a:blip>
          <a:stretch>
            <a:fillRect/>
          </a:stretch>
        </p:blipFill>
        <p:spPr>
          <a:xfrm>
            <a:off x="55467" y="672939"/>
            <a:ext cx="887733" cy="1149112"/>
          </a:xfrm>
          <a:prstGeom prst="rect">
            <a:avLst/>
          </a:prstGeom>
          <a:noFill/>
          <a:ln>
            <a:noFill/>
          </a:ln>
          <a:effectLst>
            <a:outerShdw blurRad="57150" dist="19050" dir="5400000" algn="bl" rotWithShape="0">
              <a:srgbClr val="000000">
                <a:alpha val="50000"/>
              </a:srgbClr>
            </a:outerShdw>
          </a:effectLst>
        </p:spPr>
      </p:pic>
      <p:pic>
        <p:nvPicPr>
          <p:cNvPr id="199" name="Google Shape;199;p21"/>
          <p:cNvPicPr preferRelativeResize="0"/>
          <p:nvPr/>
        </p:nvPicPr>
        <p:blipFill>
          <a:blip r:embed="rId12">
            <a:alphaModFix/>
          </a:blip>
          <a:stretch>
            <a:fillRect/>
          </a:stretch>
        </p:blipFill>
        <p:spPr>
          <a:xfrm>
            <a:off x="7898225" y="1657411"/>
            <a:ext cx="1151950" cy="147227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7"/>
        <p:cNvGrpSpPr/>
        <p:nvPr/>
      </p:nvGrpSpPr>
      <p:grpSpPr>
        <a:xfrm>
          <a:off x="0" y="0"/>
          <a:ext cx="0" cy="0"/>
          <a:chOff x="0" y="0"/>
          <a:chExt cx="0" cy="0"/>
        </a:xfrm>
      </p:grpSpPr>
      <p:pic>
        <p:nvPicPr>
          <p:cNvPr id="188" name="Google Shape;188;p21"/>
          <p:cNvPicPr preferRelativeResize="0"/>
          <p:nvPr/>
        </p:nvPicPr>
        <p:blipFill>
          <a:blip r:embed="rId4">
            <a:alphaModFix/>
          </a:blip>
          <a:stretch>
            <a:fillRect/>
          </a:stretch>
        </p:blipFill>
        <p:spPr>
          <a:xfrm>
            <a:off x="1560400" y="3875900"/>
            <a:ext cx="5444626" cy="1267598"/>
          </a:xfrm>
          <a:prstGeom prst="rect">
            <a:avLst/>
          </a:prstGeom>
          <a:noFill/>
          <a:ln>
            <a:noFill/>
          </a:ln>
        </p:spPr>
      </p:pic>
      <p:pic>
        <p:nvPicPr>
          <p:cNvPr id="189" name="Google Shape;189;p21"/>
          <p:cNvPicPr preferRelativeResize="0"/>
          <p:nvPr/>
        </p:nvPicPr>
        <p:blipFill>
          <a:blip r:embed="rId5">
            <a:alphaModFix/>
          </a:blip>
          <a:stretch>
            <a:fillRect/>
          </a:stretch>
        </p:blipFill>
        <p:spPr>
          <a:xfrm>
            <a:off x="892075" y="497250"/>
            <a:ext cx="7006150" cy="4767726"/>
          </a:xfrm>
          <a:prstGeom prst="rect">
            <a:avLst/>
          </a:prstGeom>
          <a:noFill/>
          <a:ln>
            <a:noFill/>
          </a:ln>
        </p:spPr>
      </p:pic>
      <p:pic>
        <p:nvPicPr>
          <p:cNvPr id="190" name="Google Shape;190;p21"/>
          <p:cNvPicPr preferRelativeResize="0"/>
          <p:nvPr/>
        </p:nvPicPr>
        <p:blipFill>
          <a:blip r:embed="rId6">
            <a:alphaModFix/>
          </a:blip>
          <a:stretch>
            <a:fillRect/>
          </a:stretch>
        </p:blipFill>
        <p:spPr>
          <a:xfrm>
            <a:off x="-778525" y="2440800"/>
            <a:ext cx="2647275" cy="2647275"/>
          </a:xfrm>
          <a:prstGeom prst="rect">
            <a:avLst/>
          </a:prstGeom>
          <a:noFill/>
          <a:ln>
            <a:noFill/>
          </a:ln>
        </p:spPr>
      </p:pic>
      <p:pic>
        <p:nvPicPr>
          <p:cNvPr id="191" name="Google Shape;191;p21"/>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192" name="Google Shape;192;p21"/>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193" name="Google Shape;193;p21"/>
          <p:cNvPicPr preferRelativeResize="0"/>
          <p:nvPr/>
        </p:nvPicPr>
        <p:blipFill>
          <a:blip r:embed="rId9">
            <a:alphaModFix/>
          </a:blip>
          <a:stretch>
            <a:fillRect/>
          </a:stretch>
        </p:blipFill>
        <p:spPr>
          <a:xfrm>
            <a:off x="7844125" y="3226125"/>
            <a:ext cx="492551" cy="492550"/>
          </a:xfrm>
          <a:prstGeom prst="rect">
            <a:avLst/>
          </a:prstGeom>
          <a:noFill/>
          <a:ln>
            <a:noFill/>
          </a:ln>
        </p:spPr>
      </p:pic>
      <p:sp>
        <p:nvSpPr>
          <p:cNvPr id="195" name="Google Shape;195;p21"/>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21"/>
          <p:cNvSpPr txBox="1"/>
          <p:nvPr/>
        </p:nvSpPr>
        <p:spPr>
          <a:xfrm>
            <a:off x="1134550" y="-156850"/>
            <a:ext cx="6468600" cy="75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endParaRPr dirty="0"/>
          </a:p>
        </p:txBody>
      </p:sp>
      <p:pic>
        <p:nvPicPr>
          <p:cNvPr id="197" name="Google Shape;197;p21"/>
          <p:cNvPicPr preferRelativeResize="0"/>
          <p:nvPr/>
        </p:nvPicPr>
        <p:blipFill>
          <a:blip r:embed="rId10">
            <a:alphaModFix/>
          </a:blip>
          <a:stretch>
            <a:fillRect/>
          </a:stretch>
        </p:blipFill>
        <p:spPr>
          <a:xfrm>
            <a:off x="7898225" y="225950"/>
            <a:ext cx="1014982" cy="1335025"/>
          </a:xfrm>
          <a:prstGeom prst="rect">
            <a:avLst/>
          </a:prstGeom>
          <a:noFill/>
          <a:ln>
            <a:noFill/>
          </a:ln>
        </p:spPr>
      </p:pic>
      <p:pic>
        <p:nvPicPr>
          <p:cNvPr id="198" name="Google Shape;198;p21"/>
          <p:cNvPicPr preferRelativeResize="0"/>
          <p:nvPr/>
        </p:nvPicPr>
        <p:blipFill>
          <a:blip r:embed="rId11">
            <a:alphaModFix/>
          </a:blip>
          <a:stretch>
            <a:fillRect/>
          </a:stretch>
        </p:blipFill>
        <p:spPr>
          <a:xfrm>
            <a:off x="55467" y="672939"/>
            <a:ext cx="887733" cy="1149112"/>
          </a:xfrm>
          <a:prstGeom prst="rect">
            <a:avLst/>
          </a:prstGeom>
          <a:noFill/>
          <a:ln>
            <a:noFill/>
          </a:ln>
          <a:effectLst>
            <a:outerShdw blurRad="57150" dist="19050" dir="5400000" algn="bl" rotWithShape="0">
              <a:srgbClr val="000000">
                <a:alpha val="50000"/>
              </a:srgbClr>
            </a:outerShdw>
          </a:effectLst>
        </p:spPr>
      </p:pic>
      <p:pic>
        <p:nvPicPr>
          <p:cNvPr id="199" name="Google Shape;199;p21"/>
          <p:cNvPicPr preferRelativeResize="0"/>
          <p:nvPr/>
        </p:nvPicPr>
        <p:blipFill>
          <a:blip r:embed="rId12">
            <a:alphaModFix/>
          </a:blip>
          <a:stretch>
            <a:fillRect/>
          </a:stretch>
        </p:blipFill>
        <p:spPr>
          <a:xfrm>
            <a:off x="7898225" y="1657411"/>
            <a:ext cx="1151950" cy="1472279"/>
          </a:xfrm>
          <a:prstGeom prst="rect">
            <a:avLst/>
          </a:prstGeom>
          <a:noFill/>
          <a:ln>
            <a:noFill/>
          </a:ln>
        </p:spPr>
      </p:pic>
      <p:pic>
        <p:nvPicPr>
          <p:cNvPr id="4" name="Picture 3">
            <a:extLst>
              <a:ext uri="{FF2B5EF4-FFF2-40B4-BE49-F238E27FC236}">
                <a16:creationId xmlns:a16="http://schemas.microsoft.com/office/drawing/2014/main" id="{7761DAD2-2393-C597-FC2F-C854ABBED9FF}"/>
              </a:ext>
            </a:extLst>
          </p:cNvPr>
          <p:cNvPicPr>
            <a:picLocks noChangeAspect="1"/>
          </p:cNvPicPr>
          <p:nvPr/>
        </p:nvPicPr>
        <p:blipFill>
          <a:blip r:embed="rId13"/>
          <a:stretch>
            <a:fillRect/>
          </a:stretch>
        </p:blipFill>
        <p:spPr>
          <a:xfrm>
            <a:off x="2029277" y="672939"/>
            <a:ext cx="4830514" cy="3114307"/>
          </a:xfrm>
          <a:prstGeom prst="rect">
            <a:avLst/>
          </a:prstGeom>
        </p:spPr>
      </p:pic>
    </p:spTree>
    <p:extLst>
      <p:ext uri="{BB962C8B-B14F-4D97-AF65-F5344CB8AC3E}">
        <p14:creationId xmlns:p14="http://schemas.microsoft.com/office/powerpoint/2010/main" val="1634094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pic>
        <p:nvPicPr>
          <p:cNvPr id="204" name="Google Shape;204;p22"/>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205" name="Google Shape;205;p22"/>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206" name="Google Shape;206;p22"/>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207" name="Google Shape;207;p22"/>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208" name="Google Shape;208;p22"/>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209" name="Google Shape;209;p22"/>
          <p:cNvPicPr preferRelativeResize="0"/>
          <p:nvPr/>
        </p:nvPicPr>
        <p:blipFill>
          <a:blip r:embed="rId9">
            <a:alphaModFix/>
          </a:blip>
          <a:stretch>
            <a:fillRect/>
          </a:stretch>
        </p:blipFill>
        <p:spPr>
          <a:xfrm>
            <a:off x="7844125" y="3226125"/>
            <a:ext cx="492551" cy="492550"/>
          </a:xfrm>
          <a:prstGeom prst="rect">
            <a:avLst/>
          </a:prstGeom>
          <a:noFill/>
          <a:ln>
            <a:noFill/>
          </a:ln>
        </p:spPr>
      </p:pic>
      <p:sp>
        <p:nvSpPr>
          <p:cNvPr id="210" name="Google Shape;210;p22"/>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22"/>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212" name="Google Shape;212;p22"/>
          <p:cNvPicPr preferRelativeResize="0"/>
          <p:nvPr/>
        </p:nvPicPr>
        <p:blipFill>
          <a:blip r:embed="rId10">
            <a:alphaModFix/>
          </a:blip>
          <a:stretch>
            <a:fillRect/>
          </a:stretch>
        </p:blipFill>
        <p:spPr>
          <a:xfrm>
            <a:off x="7799150" y="124525"/>
            <a:ext cx="1014982" cy="1335025"/>
          </a:xfrm>
          <a:prstGeom prst="rect">
            <a:avLst/>
          </a:prstGeom>
          <a:noFill/>
          <a:ln>
            <a:noFill/>
          </a:ln>
        </p:spPr>
      </p:pic>
      <p:pic>
        <p:nvPicPr>
          <p:cNvPr id="213" name="Google Shape;213;p22"/>
          <p:cNvPicPr preferRelativeResize="0"/>
          <p:nvPr/>
        </p:nvPicPr>
        <p:blipFill>
          <a:blip r:embed="rId11">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214" name="Google Shape;214;p22"/>
          <p:cNvPicPr preferRelativeResize="0"/>
          <p:nvPr/>
        </p:nvPicPr>
        <p:blipFill>
          <a:blip r:embed="rId12">
            <a:alphaModFix/>
          </a:blip>
          <a:stretch>
            <a:fillRect/>
          </a:stretch>
        </p:blipFill>
        <p:spPr>
          <a:xfrm>
            <a:off x="7799150" y="1606698"/>
            <a:ext cx="1151950" cy="1472279"/>
          </a:xfrm>
          <a:prstGeom prst="rect">
            <a:avLst/>
          </a:prstGeom>
          <a:noFill/>
          <a:ln>
            <a:noFill/>
          </a:ln>
        </p:spPr>
      </p:pic>
      <p:sp>
        <p:nvSpPr>
          <p:cNvPr id="215" name="Google Shape;215;p22"/>
          <p:cNvSpPr txBox="1"/>
          <p:nvPr/>
        </p:nvSpPr>
        <p:spPr>
          <a:xfrm>
            <a:off x="1666762" y="879263"/>
            <a:ext cx="5637000" cy="291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4500" b="1">
                <a:solidFill>
                  <a:schemeClr val="dk1"/>
                </a:solidFill>
                <a:latin typeface="Architects Daughter"/>
                <a:ea typeface="Architects Daughter"/>
                <a:cs typeface="Architects Daughter"/>
                <a:sym typeface="Architects Daughter"/>
              </a:rPr>
              <a:t>School/Classroom Policies</a:t>
            </a:r>
            <a:endParaRPr sz="45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Clr>
                <a:schemeClr val="dk1"/>
              </a:buClr>
              <a:buSzPts val="1100"/>
              <a:buFont typeface="Arial"/>
              <a:buNone/>
            </a:pPr>
            <a:endParaRPr sz="45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Clr>
                <a:schemeClr val="dk1"/>
              </a:buClr>
              <a:buSzPts val="1100"/>
              <a:buFont typeface="Arial"/>
              <a:buNone/>
            </a:pPr>
            <a:endParaRPr sz="2100" b="1" i="1">
              <a:solidFill>
                <a:schemeClr val="dk1"/>
              </a:solidFill>
              <a:latin typeface="Architects Daughter"/>
              <a:ea typeface="Architects Daughter"/>
              <a:cs typeface="Architects Daughter"/>
              <a:sym typeface="Architects Daughter"/>
            </a:endParaRPr>
          </a:p>
        </p:txBody>
      </p:sp>
      <p:pic>
        <p:nvPicPr>
          <p:cNvPr id="216" name="Google Shape;216;p22"/>
          <p:cNvPicPr preferRelativeResize="0"/>
          <p:nvPr/>
        </p:nvPicPr>
        <p:blipFill>
          <a:blip r:embed="rId13">
            <a:alphaModFix/>
          </a:blip>
          <a:stretch>
            <a:fillRect/>
          </a:stretch>
        </p:blipFill>
        <p:spPr>
          <a:xfrm>
            <a:off x="-377200" y="2112550"/>
            <a:ext cx="3124575" cy="3124575"/>
          </a:xfrm>
          <a:prstGeom prst="rect">
            <a:avLst/>
          </a:prstGeom>
          <a:noFill/>
          <a:ln>
            <a:noFill/>
          </a:ln>
        </p:spPr>
      </p:pic>
      <p:pic>
        <p:nvPicPr>
          <p:cNvPr id="217" name="Google Shape;217;p22"/>
          <p:cNvPicPr preferRelativeResize="0"/>
          <p:nvPr/>
        </p:nvPicPr>
        <p:blipFill>
          <a:blip r:embed="rId14">
            <a:alphaModFix/>
          </a:blip>
          <a:stretch>
            <a:fillRect/>
          </a:stretch>
        </p:blipFill>
        <p:spPr>
          <a:xfrm>
            <a:off x="2982349" y="2571758"/>
            <a:ext cx="3124575" cy="114849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pic>
        <p:nvPicPr>
          <p:cNvPr id="222" name="Google Shape;222;p23"/>
          <p:cNvPicPr preferRelativeResize="0"/>
          <p:nvPr/>
        </p:nvPicPr>
        <p:blipFill>
          <a:blip r:embed="rId4">
            <a:alphaModFix/>
          </a:blip>
          <a:stretch>
            <a:fillRect/>
          </a:stretch>
        </p:blipFill>
        <p:spPr>
          <a:xfrm>
            <a:off x="1560400" y="3875900"/>
            <a:ext cx="5444626" cy="1267598"/>
          </a:xfrm>
          <a:prstGeom prst="rect">
            <a:avLst/>
          </a:prstGeom>
          <a:noFill/>
          <a:ln>
            <a:noFill/>
          </a:ln>
        </p:spPr>
      </p:pic>
      <p:pic>
        <p:nvPicPr>
          <p:cNvPr id="223" name="Google Shape;223;p23"/>
          <p:cNvPicPr preferRelativeResize="0"/>
          <p:nvPr/>
        </p:nvPicPr>
        <p:blipFill>
          <a:blip r:embed="rId5">
            <a:alphaModFix/>
          </a:blip>
          <a:stretch>
            <a:fillRect/>
          </a:stretch>
        </p:blipFill>
        <p:spPr>
          <a:xfrm>
            <a:off x="1365737" y="800725"/>
            <a:ext cx="6300224" cy="4287349"/>
          </a:xfrm>
          <a:prstGeom prst="rect">
            <a:avLst/>
          </a:prstGeom>
          <a:noFill/>
          <a:ln>
            <a:noFill/>
          </a:ln>
        </p:spPr>
      </p:pic>
      <p:pic>
        <p:nvPicPr>
          <p:cNvPr id="224" name="Google Shape;224;p23"/>
          <p:cNvPicPr preferRelativeResize="0"/>
          <p:nvPr/>
        </p:nvPicPr>
        <p:blipFill>
          <a:blip r:embed="rId6">
            <a:alphaModFix/>
          </a:blip>
          <a:stretch>
            <a:fillRect/>
          </a:stretch>
        </p:blipFill>
        <p:spPr>
          <a:xfrm>
            <a:off x="-339175" y="2340950"/>
            <a:ext cx="2647275" cy="2647275"/>
          </a:xfrm>
          <a:prstGeom prst="rect">
            <a:avLst/>
          </a:prstGeom>
          <a:noFill/>
          <a:ln>
            <a:noFill/>
          </a:ln>
        </p:spPr>
      </p:pic>
      <p:pic>
        <p:nvPicPr>
          <p:cNvPr id="225" name="Google Shape;225;p23"/>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226" name="Google Shape;226;p23"/>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227" name="Google Shape;227;p23"/>
          <p:cNvPicPr preferRelativeResize="0"/>
          <p:nvPr/>
        </p:nvPicPr>
        <p:blipFill>
          <a:blip r:embed="rId9">
            <a:alphaModFix/>
          </a:blip>
          <a:stretch>
            <a:fillRect/>
          </a:stretch>
        </p:blipFill>
        <p:spPr>
          <a:xfrm>
            <a:off x="7844125" y="3226125"/>
            <a:ext cx="492551" cy="492550"/>
          </a:xfrm>
          <a:prstGeom prst="rect">
            <a:avLst/>
          </a:prstGeom>
          <a:noFill/>
          <a:ln>
            <a:noFill/>
          </a:ln>
        </p:spPr>
      </p:pic>
      <p:sp>
        <p:nvSpPr>
          <p:cNvPr id="228" name="Google Shape;228;p23"/>
          <p:cNvSpPr txBox="1"/>
          <p:nvPr/>
        </p:nvSpPr>
        <p:spPr>
          <a:xfrm>
            <a:off x="1842050" y="955300"/>
            <a:ext cx="5525400" cy="292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000" b="1" dirty="0">
                <a:solidFill>
                  <a:schemeClr val="dk1"/>
                </a:solidFill>
                <a:latin typeface="Architects Daughter"/>
                <a:ea typeface="Architects Daughter"/>
                <a:cs typeface="Architects Daughter"/>
                <a:sym typeface="Architects Daughter"/>
              </a:rPr>
              <a:t>Please refer to the Eagle Canyon Handbook online for school policies and procedures. </a:t>
            </a:r>
            <a:endParaRPr sz="2000" b="1" dirty="0">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sz="2000" b="1" dirty="0">
              <a:solidFill>
                <a:schemeClr val="dk1"/>
              </a:solidFill>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2000" b="1" dirty="0">
                <a:solidFill>
                  <a:schemeClr val="dk1"/>
                </a:solidFill>
                <a:latin typeface="Architects Daughter"/>
                <a:ea typeface="Architects Daughter"/>
                <a:cs typeface="Architects Daughter"/>
                <a:sym typeface="Architects Daughter"/>
              </a:rPr>
              <a:t>*All volunteers must check in at the front office using our Raptor system. Volunteers must show proof of being vaccinated or have a recent negative Covid test</a:t>
            </a:r>
            <a:endParaRPr sz="2000" b="1" dirty="0">
              <a:latin typeface="Architects Daughter"/>
              <a:ea typeface="Architects Daughter"/>
              <a:cs typeface="Architects Daughter"/>
              <a:sym typeface="Architects Daughter"/>
            </a:endParaRPr>
          </a:p>
        </p:txBody>
      </p:sp>
      <p:sp>
        <p:nvSpPr>
          <p:cNvPr id="229" name="Google Shape;229;p23"/>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23"/>
          <p:cNvSpPr txBox="1"/>
          <p:nvPr/>
        </p:nvSpPr>
        <p:spPr>
          <a:xfrm>
            <a:off x="1617425" y="45925"/>
            <a:ext cx="56169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latin typeface="Architects Daughter"/>
                <a:ea typeface="Architects Daughter"/>
                <a:cs typeface="Architects Daughter"/>
                <a:sym typeface="Architects Daughter"/>
              </a:rPr>
              <a:t>          </a:t>
            </a:r>
            <a:r>
              <a:rPr lang="en" sz="3400" b="1">
                <a:latin typeface="Architects Daughter"/>
                <a:ea typeface="Architects Daughter"/>
                <a:cs typeface="Architects Daughter"/>
                <a:sym typeface="Architects Daughter"/>
              </a:rPr>
              <a:t> School Policies</a:t>
            </a:r>
            <a:endParaRPr sz="3400" b="1">
              <a:latin typeface="Architects Daughter"/>
              <a:ea typeface="Architects Daughter"/>
              <a:cs typeface="Architects Daughter"/>
              <a:sym typeface="Architects Daughter"/>
            </a:endParaRPr>
          </a:p>
        </p:txBody>
      </p:sp>
      <p:pic>
        <p:nvPicPr>
          <p:cNvPr id="231" name="Google Shape;231;p23"/>
          <p:cNvPicPr preferRelativeResize="0"/>
          <p:nvPr/>
        </p:nvPicPr>
        <p:blipFill>
          <a:blip r:embed="rId10">
            <a:alphaModFix/>
          </a:blip>
          <a:stretch>
            <a:fillRect/>
          </a:stretch>
        </p:blipFill>
        <p:spPr>
          <a:xfrm>
            <a:off x="7896200" y="129700"/>
            <a:ext cx="1014982" cy="1335025"/>
          </a:xfrm>
          <a:prstGeom prst="rect">
            <a:avLst/>
          </a:prstGeom>
          <a:noFill/>
          <a:ln>
            <a:noFill/>
          </a:ln>
        </p:spPr>
      </p:pic>
      <p:pic>
        <p:nvPicPr>
          <p:cNvPr id="232" name="Google Shape;232;p23"/>
          <p:cNvPicPr preferRelativeResize="0"/>
          <p:nvPr/>
        </p:nvPicPr>
        <p:blipFill>
          <a:blip r:embed="rId11">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233" name="Google Shape;233;p23"/>
          <p:cNvPicPr preferRelativeResize="0"/>
          <p:nvPr/>
        </p:nvPicPr>
        <p:blipFill>
          <a:blip r:embed="rId12">
            <a:alphaModFix/>
          </a:blip>
          <a:stretch>
            <a:fillRect/>
          </a:stretch>
        </p:blipFill>
        <p:spPr>
          <a:xfrm>
            <a:off x="7799150" y="1606698"/>
            <a:ext cx="1151950" cy="147227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pic>
        <p:nvPicPr>
          <p:cNvPr id="254" name="Google Shape;254;p25"/>
          <p:cNvPicPr preferRelativeResize="0"/>
          <p:nvPr/>
        </p:nvPicPr>
        <p:blipFill>
          <a:blip r:embed="rId4">
            <a:alphaModFix/>
          </a:blip>
          <a:stretch>
            <a:fillRect/>
          </a:stretch>
        </p:blipFill>
        <p:spPr>
          <a:xfrm>
            <a:off x="1560400" y="3875900"/>
            <a:ext cx="5444626" cy="1267598"/>
          </a:xfrm>
          <a:prstGeom prst="rect">
            <a:avLst/>
          </a:prstGeom>
          <a:noFill/>
          <a:ln>
            <a:noFill/>
          </a:ln>
        </p:spPr>
      </p:pic>
      <p:pic>
        <p:nvPicPr>
          <p:cNvPr id="255" name="Google Shape;255;p25"/>
          <p:cNvPicPr preferRelativeResize="0"/>
          <p:nvPr/>
        </p:nvPicPr>
        <p:blipFill>
          <a:blip r:embed="rId5">
            <a:alphaModFix/>
          </a:blip>
          <a:stretch>
            <a:fillRect/>
          </a:stretch>
        </p:blipFill>
        <p:spPr>
          <a:xfrm>
            <a:off x="1365737" y="800725"/>
            <a:ext cx="6300224" cy="4287349"/>
          </a:xfrm>
          <a:prstGeom prst="rect">
            <a:avLst/>
          </a:prstGeom>
          <a:noFill/>
          <a:ln>
            <a:noFill/>
          </a:ln>
        </p:spPr>
      </p:pic>
      <p:pic>
        <p:nvPicPr>
          <p:cNvPr id="256" name="Google Shape;256;p25"/>
          <p:cNvPicPr preferRelativeResize="0"/>
          <p:nvPr/>
        </p:nvPicPr>
        <p:blipFill>
          <a:blip r:embed="rId6">
            <a:alphaModFix/>
          </a:blip>
          <a:stretch>
            <a:fillRect/>
          </a:stretch>
        </p:blipFill>
        <p:spPr>
          <a:xfrm>
            <a:off x="-545075" y="2340950"/>
            <a:ext cx="2647275" cy="2647275"/>
          </a:xfrm>
          <a:prstGeom prst="rect">
            <a:avLst/>
          </a:prstGeom>
          <a:noFill/>
          <a:ln>
            <a:noFill/>
          </a:ln>
        </p:spPr>
      </p:pic>
      <p:pic>
        <p:nvPicPr>
          <p:cNvPr id="257" name="Google Shape;257;p25"/>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258" name="Google Shape;258;p25"/>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259" name="Google Shape;259;p25"/>
          <p:cNvPicPr preferRelativeResize="0"/>
          <p:nvPr/>
        </p:nvPicPr>
        <p:blipFill>
          <a:blip r:embed="rId9">
            <a:alphaModFix/>
          </a:blip>
          <a:stretch>
            <a:fillRect/>
          </a:stretch>
        </p:blipFill>
        <p:spPr>
          <a:xfrm>
            <a:off x="7844125" y="3226125"/>
            <a:ext cx="492551" cy="492550"/>
          </a:xfrm>
          <a:prstGeom prst="rect">
            <a:avLst/>
          </a:prstGeom>
          <a:noFill/>
          <a:ln>
            <a:noFill/>
          </a:ln>
        </p:spPr>
      </p:pic>
      <p:sp>
        <p:nvSpPr>
          <p:cNvPr id="260" name="Google Shape;260;p25"/>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25"/>
          <p:cNvSpPr txBox="1"/>
          <p:nvPr/>
        </p:nvSpPr>
        <p:spPr>
          <a:xfrm>
            <a:off x="2102200" y="124525"/>
            <a:ext cx="52110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Kindergarten Expectations</a:t>
            </a:r>
            <a:endParaRPr sz="2900" b="1">
              <a:latin typeface="Architects Daughter"/>
              <a:ea typeface="Architects Daughter"/>
              <a:cs typeface="Architects Daughter"/>
              <a:sym typeface="Architects Daughter"/>
            </a:endParaRPr>
          </a:p>
        </p:txBody>
      </p:sp>
      <p:pic>
        <p:nvPicPr>
          <p:cNvPr id="262" name="Google Shape;262;p25"/>
          <p:cNvPicPr preferRelativeResize="0"/>
          <p:nvPr/>
        </p:nvPicPr>
        <p:blipFill>
          <a:blip r:embed="rId10">
            <a:alphaModFix/>
          </a:blip>
          <a:stretch>
            <a:fillRect/>
          </a:stretch>
        </p:blipFill>
        <p:spPr>
          <a:xfrm>
            <a:off x="7911475" y="124525"/>
            <a:ext cx="1014982" cy="1335025"/>
          </a:xfrm>
          <a:prstGeom prst="rect">
            <a:avLst/>
          </a:prstGeom>
          <a:noFill/>
          <a:ln>
            <a:noFill/>
          </a:ln>
        </p:spPr>
      </p:pic>
      <p:pic>
        <p:nvPicPr>
          <p:cNvPr id="263" name="Google Shape;263;p25"/>
          <p:cNvPicPr preferRelativeResize="0"/>
          <p:nvPr/>
        </p:nvPicPr>
        <p:blipFill>
          <a:blip r:embed="rId11">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264" name="Google Shape;264;p25"/>
          <p:cNvPicPr preferRelativeResize="0"/>
          <p:nvPr/>
        </p:nvPicPr>
        <p:blipFill>
          <a:blip r:embed="rId12">
            <a:alphaModFix/>
          </a:blip>
          <a:stretch>
            <a:fillRect/>
          </a:stretch>
        </p:blipFill>
        <p:spPr>
          <a:xfrm>
            <a:off x="7799150" y="1606698"/>
            <a:ext cx="1151950" cy="1472279"/>
          </a:xfrm>
          <a:prstGeom prst="rect">
            <a:avLst/>
          </a:prstGeom>
          <a:noFill/>
          <a:ln>
            <a:noFill/>
          </a:ln>
        </p:spPr>
      </p:pic>
      <p:pic>
        <p:nvPicPr>
          <p:cNvPr id="265" name="Google Shape;265;p25"/>
          <p:cNvPicPr preferRelativeResize="0"/>
          <p:nvPr/>
        </p:nvPicPr>
        <p:blipFill>
          <a:blip r:embed="rId13">
            <a:alphaModFix/>
          </a:blip>
          <a:stretch>
            <a:fillRect/>
          </a:stretch>
        </p:blipFill>
        <p:spPr>
          <a:xfrm>
            <a:off x="1298350" y="215000"/>
            <a:ext cx="6545776" cy="4773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9"/>
        <p:cNvGrpSpPr/>
        <p:nvPr/>
      </p:nvGrpSpPr>
      <p:grpSpPr>
        <a:xfrm>
          <a:off x="0" y="0"/>
          <a:ext cx="0" cy="0"/>
          <a:chOff x="0" y="0"/>
          <a:chExt cx="0" cy="0"/>
        </a:xfrm>
      </p:grpSpPr>
      <p:pic>
        <p:nvPicPr>
          <p:cNvPr id="270" name="Google Shape;270;p26"/>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271" name="Google Shape;271;p26"/>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272" name="Google Shape;272;p26"/>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273" name="Google Shape;273;p26"/>
          <p:cNvPicPr preferRelativeResize="0"/>
          <p:nvPr/>
        </p:nvPicPr>
        <p:blipFill>
          <a:blip r:embed="rId7">
            <a:alphaModFix/>
          </a:blip>
          <a:stretch>
            <a:fillRect/>
          </a:stretch>
        </p:blipFill>
        <p:spPr>
          <a:xfrm>
            <a:off x="-80875" y="1853925"/>
            <a:ext cx="3124575" cy="3124575"/>
          </a:xfrm>
          <a:prstGeom prst="rect">
            <a:avLst/>
          </a:prstGeom>
          <a:noFill/>
          <a:ln>
            <a:noFill/>
          </a:ln>
        </p:spPr>
      </p:pic>
      <p:pic>
        <p:nvPicPr>
          <p:cNvPr id="274" name="Google Shape;274;p26"/>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275" name="Google Shape;275;p26"/>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276" name="Google Shape;276;p26"/>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277" name="Google Shape;277;p26"/>
          <p:cNvSpPr txBox="1"/>
          <p:nvPr/>
        </p:nvSpPr>
        <p:spPr>
          <a:xfrm>
            <a:off x="1842050" y="955300"/>
            <a:ext cx="5525400" cy="292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b="1" dirty="0">
              <a:latin typeface="Architects Daughter"/>
              <a:ea typeface="Architects Daughter"/>
              <a:cs typeface="Architects Daughter"/>
              <a:sym typeface="Architects Daughter"/>
            </a:endParaRPr>
          </a:p>
        </p:txBody>
      </p:sp>
      <p:sp>
        <p:nvSpPr>
          <p:cNvPr id="278" name="Google Shape;278;p26"/>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26"/>
          <p:cNvSpPr txBox="1"/>
          <p:nvPr/>
        </p:nvSpPr>
        <p:spPr>
          <a:xfrm>
            <a:off x="2102200" y="124525"/>
            <a:ext cx="52110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Room 6 Rewards</a:t>
            </a:r>
            <a:endParaRPr sz="2900" b="1">
              <a:latin typeface="Architects Daughter"/>
              <a:ea typeface="Architects Daughter"/>
              <a:cs typeface="Architects Daughter"/>
              <a:sym typeface="Architects Daughter"/>
            </a:endParaRPr>
          </a:p>
        </p:txBody>
      </p:sp>
      <p:pic>
        <p:nvPicPr>
          <p:cNvPr id="280" name="Google Shape;280;p26"/>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281" name="Google Shape;281;p26"/>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282" name="Google Shape;282;p26"/>
          <p:cNvPicPr preferRelativeResize="0"/>
          <p:nvPr/>
        </p:nvPicPr>
        <p:blipFill>
          <a:blip r:embed="rId13">
            <a:alphaModFix/>
          </a:blip>
          <a:stretch>
            <a:fillRect/>
          </a:stretch>
        </p:blipFill>
        <p:spPr>
          <a:xfrm>
            <a:off x="7799150" y="1606698"/>
            <a:ext cx="1151950" cy="1472279"/>
          </a:xfrm>
          <a:prstGeom prst="rect">
            <a:avLst/>
          </a:prstGeom>
          <a:noFill/>
          <a:ln>
            <a:noFill/>
          </a:ln>
        </p:spPr>
      </p:pic>
      <p:pic>
        <p:nvPicPr>
          <p:cNvPr id="3" name="Picture 2">
            <a:extLst>
              <a:ext uri="{FF2B5EF4-FFF2-40B4-BE49-F238E27FC236}">
                <a16:creationId xmlns:a16="http://schemas.microsoft.com/office/drawing/2014/main" id="{3BF77D96-92F4-7044-2C8B-F178F26E53CF}"/>
              </a:ext>
            </a:extLst>
          </p:cNvPr>
          <p:cNvPicPr>
            <a:picLocks noChangeAspect="1"/>
          </p:cNvPicPr>
          <p:nvPr/>
        </p:nvPicPr>
        <p:blipFill>
          <a:blip r:embed="rId14"/>
          <a:stretch>
            <a:fillRect/>
          </a:stretch>
        </p:blipFill>
        <p:spPr>
          <a:xfrm>
            <a:off x="2631574" y="1012613"/>
            <a:ext cx="4048993" cy="275349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7"/>
        <p:cNvGrpSpPr/>
        <p:nvPr/>
      </p:nvGrpSpPr>
      <p:grpSpPr>
        <a:xfrm>
          <a:off x="0" y="0"/>
          <a:ext cx="0" cy="0"/>
          <a:chOff x="0" y="0"/>
          <a:chExt cx="0" cy="0"/>
        </a:xfrm>
      </p:grpSpPr>
      <p:pic>
        <p:nvPicPr>
          <p:cNvPr id="288" name="Google Shape;288;p27"/>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289" name="Google Shape;289;p27"/>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290" name="Google Shape;290;p27"/>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291" name="Google Shape;291;p27"/>
          <p:cNvPicPr preferRelativeResize="0"/>
          <p:nvPr/>
        </p:nvPicPr>
        <p:blipFill>
          <a:blip r:embed="rId7">
            <a:alphaModFix/>
          </a:blip>
          <a:stretch>
            <a:fillRect/>
          </a:stretch>
        </p:blipFill>
        <p:spPr>
          <a:xfrm>
            <a:off x="-80875" y="1853925"/>
            <a:ext cx="3124575" cy="3124575"/>
          </a:xfrm>
          <a:prstGeom prst="rect">
            <a:avLst/>
          </a:prstGeom>
          <a:noFill/>
          <a:ln>
            <a:noFill/>
          </a:ln>
        </p:spPr>
      </p:pic>
      <p:pic>
        <p:nvPicPr>
          <p:cNvPr id="292" name="Google Shape;292;p27"/>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293" name="Google Shape;293;p27"/>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294" name="Google Shape;294;p27"/>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295" name="Google Shape;295;p27"/>
          <p:cNvSpPr txBox="1"/>
          <p:nvPr/>
        </p:nvSpPr>
        <p:spPr>
          <a:xfrm>
            <a:off x="2140550" y="955400"/>
            <a:ext cx="5525400" cy="29205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700" b="1" u="sng">
                <a:solidFill>
                  <a:schemeClr val="dk1"/>
                </a:solidFill>
                <a:latin typeface="Comic Sans MS"/>
                <a:ea typeface="Comic Sans MS"/>
                <a:cs typeface="Comic Sans MS"/>
                <a:sym typeface="Comic Sans MS"/>
              </a:rPr>
              <a:t>Warning</a:t>
            </a:r>
            <a:r>
              <a:rPr lang="en" sz="1700">
                <a:solidFill>
                  <a:schemeClr val="dk1"/>
                </a:solidFill>
                <a:latin typeface="Comic Sans MS"/>
                <a:ea typeface="Comic Sans MS"/>
                <a:cs typeface="Comic Sans MS"/>
                <a:sym typeface="Comic Sans MS"/>
              </a:rPr>
              <a:t>  - 	Green Card</a:t>
            </a:r>
            <a:endParaRPr sz="1700">
              <a:solidFill>
                <a:schemeClr val="dk1"/>
              </a:solidFill>
              <a:latin typeface="Comic Sans MS"/>
              <a:ea typeface="Comic Sans MS"/>
              <a:cs typeface="Comic Sans MS"/>
              <a:sym typeface="Comic Sans MS"/>
            </a:endParaRPr>
          </a:p>
          <a:p>
            <a:pPr marL="0" lvl="0" indent="0" algn="l" rtl="0">
              <a:lnSpc>
                <a:spcPct val="107916"/>
              </a:lnSpc>
              <a:spcBef>
                <a:spcPts val="800"/>
              </a:spcBef>
              <a:spcAft>
                <a:spcPts val="0"/>
              </a:spcAft>
              <a:buClr>
                <a:schemeClr val="dk1"/>
              </a:buClr>
              <a:buSzPts val="1100"/>
              <a:buFont typeface="Arial"/>
              <a:buNone/>
            </a:pPr>
            <a:r>
              <a:rPr lang="en" sz="1700" b="1" u="sng">
                <a:solidFill>
                  <a:schemeClr val="dk1"/>
                </a:solidFill>
                <a:latin typeface="Comic Sans MS"/>
                <a:ea typeface="Comic Sans MS"/>
                <a:cs typeface="Comic Sans MS"/>
                <a:sym typeface="Comic Sans MS"/>
              </a:rPr>
              <a:t>2</a:t>
            </a:r>
            <a:r>
              <a:rPr lang="en" sz="1700" b="1" u="sng" baseline="30000">
                <a:solidFill>
                  <a:schemeClr val="dk1"/>
                </a:solidFill>
                <a:latin typeface="Comic Sans MS"/>
                <a:ea typeface="Comic Sans MS"/>
                <a:cs typeface="Comic Sans MS"/>
                <a:sym typeface="Comic Sans MS"/>
              </a:rPr>
              <a:t>nd</a:t>
            </a:r>
            <a:r>
              <a:rPr lang="en" sz="1700" b="1" u="sng">
                <a:solidFill>
                  <a:schemeClr val="dk1"/>
                </a:solidFill>
                <a:latin typeface="Comic Sans MS"/>
                <a:ea typeface="Comic Sans MS"/>
                <a:cs typeface="Comic Sans MS"/>
                <a:sym typeface="Comic Sans MS"/>
              </a:rPr>
              <a:t> Warning</a:t>
            </a:r>
            <a:r>
              <a:rPr lang="en" sz="1700">
                <a:solidFill>
                  <a:schemeClr val="dk1"/>
                </a:solidFill>
                <a:latin typeface="Comic Sans MS"/>
                <a:ea typeface="Comic Sans MS"/>
                <a:cs typeface="Comic Sans MS"/>
                <a:sym typeface="Comic Sans MS"/>
              </a:rPr>
              <a:t>  - Yellow Card </a:t>
            </a:r>
            <a:r>
              <a:rPr lang="en" sz="1700" i="1">
                <a:solidFill>
                  <a:schemeClr val="dk1"/>
                </a:solidFill>
                <a:latin typeface="Comic Sans MS"/>
                <a:ea typeface="Comic Sans MS"/>
                <a:cs typeface="Comic Sans MS"/>
                <a:sym typeface="Comic Sans MS"/>
              </a:rPr>
              <a:t>*2 Minute Calm Down </a:t>
            </a:r>
            <a:endParaRPr sz="1700" i="1">
              <a:solidFill>
                <a:schemeClr val="dk1"/>
              </a:solidFill>
              <a:latin typeface="Comic Sans MS"/>
              <a:ea typeface="Comic Sans MS"/>
              <a:cs typeface="Comic Sans MS"/>
              <a:sym typeface="Comic Sans MS"/>
            </a:endParaRPr>
          </a:p>
          <a:p>
            <a:pPr marL="0" lvl="0" indent="0" algn="l" rtl="0">
              <a:lnSpc>
                <a:spcPct val="107916"/>
              </a:lnSpc>
              <a:spcBef>
                <a:spcPts val="800"/>
              </a:spcBef>
              <a:spcAft>
                <a:spcPts val="0"/>
              </a:spcAft>
              <a:buClr>
                <a:schemeClr val="dk1"/>
              </a:buClr>
              <a:buSzPts val="1100"/>
              <a:buFont typeface="Arial"/>
              <a:buNone/>
            </a:pPr>
            <a:r>
              <a:rPr lang="en" sz="1700" b="1" u="sng">
                <a:solidFill>
                  <a:schemeClr val="dk1"/>
                </a:solidFill>
                <a:latin typeface="Comic Sans MS"/>
                <a:ea typeface="Comic Sans MS"/>
                <a:cs typeface="Comic Sans MS"/>
                <a:sym typeface="Comic Sans MS"/>
              </a:rPr>
              <a:t>3</a:t>
            </a:r>
            <a:r>
              <a:rPr lang="en" sz="1700" b="1" u="sng" baseline="30000">
                <a:solidFill>
                  <a:schemeClr val="dk1"/>
                </a:solidFill>
                <a:latin typeface="Comic Sans MS"/>
                <a:ea typeface="Comic Sans MS"/>
                <a:cs typeface="Comic Sans MS"/>
                <a:sym typeface="Comic Sans MS"/>
              </a:rPr>
              <a:t>rd</a:t>
            </a:r>
            <a:r>
              <a:rPr lang="en" sz="1700" b="1" u="sng">
                <a:solidFill>
                  <a:schemeClr val="dk1"/>
                </a:solidFill>
                <a:latin typeface="Comic Sans MS"/>
                <a:ea typeface="Comic Sans MS"/>
                <a:cs typeface="Comic Sans MS"/>
                <a:sym typeface="Comic Sans MS"/>
              </a:rPr>
              <a:t> Warning</a:t>
            </a:r>
            <a:r>
              <a:rPr lang="en" sz="1700">
                <a:solidFill>
                  <a:schemeClr val="dk1"/>
                </a:solidFill>
                <a:latin typeface="Comic Sans MS"/>
                <a:ea typeface="Comic Sans MS"/>
                <a:cs typeface="Comic Sans MS"/>
                <a:sym typeface="Comic Sans MS"/>
              </a:rPr>
              <a:t> – Red Card *Loss of partial recess</a:t>
            </a:r>
            <a:endParaRPr sz="1700">
              <a:solidFill>
                <a:schemeClr val="dk1"/>
              </a:solidFill>
              <a:latin typeface="Comic Sans MS"/>
              <a:ea typeface="Comic Sans MS"/>
              <a:cs typeface="Comic Sans MS"/>
              <a:sym typeface="Comic Sans MS"/>
            </a:endParaRPr>
          </a:p>
          <a:p>
            <a:pPr marL="0" lvl="0" indent="0" algn="l" rtl="0">
              <a:lnSpc>
                <a:spcPct val="107916"/>
              </a:lnSpc>
              <a:spcBef>
                <a:spcPts val="800"/>
              </a:spcBef>
              <a:spcAft>
                <a:spcPts val="0"/>
              </a:spcAft>
              <a:buClr>
                <a:schemeClr val="dk1"/>
              </a:buClr>
              <a:buSzPts val="1100"/>
              <a:buFont typeface="Arial"/>
              <a:buNone/>
            </a:pPr>
            <a:r>
              <a:rPr lang="en" sz="1700" i="1">
                <a:solidFill>
                  <a:schemeClr val="dk1"/>
                </a:solidFill>
                <a:latin typeface="Comic Sans MS"/>
                <a:ea typeface="Comic Sans MS"/>
                <a:cs typeface="Comic Sans MS"/>
                <a:sym typeface="Comic Sans MS"/>
              </a:rPr>
              <a:t>*Call/Email home will take place if the students is consistently on the red card</a:t>
            </a:r>
            <a:endParaRPr sz="1700" i="1">
              <a:solidFill>
                <a:schemeClr val="dk1"/>
              </a:solidFill>
              <a:latin typeface="Comic Sans MS"/>
              <a:ea typeface="Comic Sans MS"/>
              <a:cs typeface="Comic Sans MS"/>
              <a:sym typeface="Comic Sans MS"/>
            </a:endParaRPr>
          </a:p>
          <a:p>
            <a:pPr marL="0" lvl="0" indent="0" algn="l" rtl="0">
              <a:lnSpc>
                <a:spcPct val="107916"/>
              </a:lnSpc>
              <a:spcBef>
                <a:spcPts val="800"/>
              </a:spcBef>
              <a:spcAft>
                <a:spcPts val="800"/>
              </a:spcAft>
              <a:buClr>
                <a:schemeClr val="dk1"/>
              </a:buClr>
              <a:buSzPts val="1100"/>
              <a:buFont typeface="Arial"/>
              <a:buNone/>
            </a:pPr>
            <a:r>
              <a:rPr lang="en" sz="1700" i="1">
                <a:solidFill>
                  <a:schemeClr val="dk1"/>
                </a:solidFill>
                <a:latin typeface="Comic Sans MS"/>
                <a:ea typeface="Comic Sans MS"/>
                <a:cs typeface="Comic Sans MS"/>
                <a:sym typeface="Comic Sans MS"/>
              </a:rPr>
              <a:t>*Students have the opportunity to earn their way back to the Green Card each day.</a:t>
            </a:r>
            <a:endParaRPr sz="700" b="1">
              <a:latin typeface="Architects Daughter"/>
              <a:ea typeface="Architects Daughter"/>
              <a:cs typeface="Architects Daughter"/>
              <a:sym typeface="Architects Daughter"/>
            </a:endParaRPr>
          </a:p>
        </p:txBody>
      </p:sp>
      <p:sp>
        <p:nvSpPr>
          <p:cNvPr id="296" name="Google Shape;296;p27"/>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27"/>
          <p:cNvSpPr txBox="1"/>
          <p:nvPr/>
        </p:nvSpPr>
        <p:spPr>
          <a:xfrm>
            <a:off x="1677213" y="124525"/>
            <a:ext cx="52110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Room 6 Consequences</a:t>
            </a:r>
            <a:endParaRPr sz="2900" b="1">
              <a:latin typeface="Architects Daughter"/>
              <a:ea typeface="Architects Daughter"/>
              <a:cs typeface="Architects Daughter"/>
              <a:sym typeface="Architects Daughter"/>
            </a:endParaRPr>
          </a:p>
        </p:txBody>
      </p:sp>
      <p:pic>
        <p:nvPicPr>
          <p:cNvPr id="298" name="Google Shape;298;p27"/>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299" name="Google Shape;299;p27"/>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300" name="Google Shape;300;p27"/>
          <p:cNvPicPr preferRelativeResize="0"/>
          <p:nvPr/>
        </p:nvPicPr>
        <p:blipFill>
          <a:blip r:embed="rId13">
            <a:alphaModFix/>
          </a:blip>
          <a:stretch>
            <a:fillRect/>
          </a:stretch>
        </p:blipFill>
        <p:spPr>
          <a:xfrm>
            <a:off x="7799150" y="1606698"/>
            <a:ext cx="1151950" cy="147227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4"/>
        <p:cNvGrpSpPr/>
        <p:nvPr/>
      </p:nvGrpSpPr>
      <p:grpSpPr>
        <a:xfrm>
          <a:off x="0" y="0"/>
          <a:ext cx="0" cy="0"/>
          <a:chOff x="0" y="0"/>
          <a:chExt cx="0" cy="0"/>
        </a:xfrm>
      </p:grpSpPr>
      <p:pic>
        <p:nvPicPr>
          <p:cNvPr id="305" name="Google Shape;305;p28"/>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306" name="Google Shape;306;p28"/>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307" name="Google Shape;307;p28"/>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308" name="Google Shape;308;p28"/>
          <p:cNvPicPr preferRelativeResize="0"/>
          <p:nvPr/>
        </p:nvPicPr>
        <p:blipFill>
          <a:blip r:embed="rId7">
            <a:alphaModFix/>
          </a:blip>
          <a:stretch>
            <a:fillRect/>
          </a:stretch>
        </p:blipFill>
        <p:spPr>
          <a:xfrm>
            <a:off x="-80875" y="1853925"/>
            <a:ext cx="3124575" cy="3124575"/>
          </a:xfrm>
          <a:prstGeom prst="rect">
            <a:avLst/>
          </a:prstGeom>
          <a:noFill/>
          <a:ln>
            <a:noFill/>
          </a:ln>
        </p:spPr>
      </p:pic>
      <p:pic>
        <p:nvPicPr>
          <p:cNvPr id="309" name="Google Shape;309;p28"/>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310" name="Google Shape;310;p28"/>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311" name="Google Shape;311;p28"/>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312" name="Google Shape;312;p28"/>
          <p:cNvSpPr txBox="1"/>
          <p:nvPr/>
        </p:nvSpPr>
        <p:spPr>
          <a:xfrm>
            <a:off x="1842050" y="955300"/>
            <a:ext cx="5525400" cy="292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latin typeface="Architects Daughter"/>
                <a:ea typeface="Architects Daughter"/>
                <a:cs typeface="Architects Daughter"/>
                <a:sym typeface="Architects Daughter"/>
              </a:rPr>
              <a:t>For Kindergarten, your child will be assessed purely on their ability to master kindergarten standards throughout the year.  Instead of traditional grading such as an A, B, C, etc., your child will be given a grade using a number scale based on 1-4.  </a:t>
            </a:r>
            <a:endParaRPr b="1">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b="1">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b="1">
                <a:latin typeface="Architects Daughter"/>
                <a:ea typeface="Architects Daughter"/>
                <a:cs typeface="Architects Daughter"/>
                <a:sym typeface="Architects Daughter"/>
              </a:rPr>
              <a:t>The scale will go as follows:</a:t>
            </a:r>
            <a:endParaRPr b="1">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b="1">
                <a:latin typeface="Architects Daughter"/>
                <a:ea typeface="Architects Daughter"/>
                <a:cs typeface="Architects Daughter"/>
                <a:sym typeface="Architects Daughter"/>
              </a:rPr>
              <a:t>    	   1- Not meeting the standard</a:t>
            </a:r>
            <a:endParaRPr b="1">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b="1">
                <a:latin typeface="Architects Daughter"/>
                <a:ea typeface="Architects Daughter"/>
                <a:cs typeface="Architects Daughter"/>
                <a:sym typeface="Architects Daughter"/>
              </a:rPr>
              <a:t>                     2- Progressing toward the standard        	3- Meeting the standard</a:t>
            </a:r>
            <a:endParaRPr b="1">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b="1">
                <a:latin typeface="Architects Daughter"/>
                <a:ea typeface="Architects Daughter"/>
                <a:cs typeface="Architects Daughter"/>
                <a:sym typeface="Architects Daughter"/>
              </a:rPr>
              <a:t> 	   4- Exceeding the standard</a:t>
            </a:r>
            <a:endParaRPr b="1">
              <a:latin typeface="Architects Daughter"/>
              <a:ea typeface="Architects Daughter"/>
              <a:cs typeface="Architects Daughter"/>
              <a:sym typeface="Architects Daughter"/>
            </a:endParaRPr>
          </a:p>
        </p:txBody>
      </p:sp>
      <p:sp>
        <p:nvSpPr>
          <p:cNvPr id="313" name="Google Shape;313;p28"/>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28"/>
          <p:cNvSpPr txBox="1"/>
          <p:nvPr/>
        </p:nvSpPr>
        <p:spPr>
          <a:xfrm>
            <a:off x="2102200" y="124525"/>
            <a:ext cx="52110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Grading Policy</a:t>
            </a:r>
            <a:endParaRPr sz="2900" b="1">
              <a:latin typeface="Architects Daughter"/>
              <a:ea typeface="Architects Daughter"/>
              <a:cs typeface="Architects Daughter"/>
              <a:sym typeface="Architects Daughter"/>
            </a:endParaRPr>
          </a:p>
        </p:txBody>
      </p:sp>
      <p:pic>
        <p:nvPicPr>
          <p:cNvPr id="315" name="Google Shape;315;p28"/>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316" name="Google Shape;316;p28"/>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317" name="Google Shape;317;p28"/>
          <p:cNvPicPr preferRelativeResize="0"/>
          <p:nvPr/>
        </p:nvPicPr>
        <p:blipFill>
          <a:blip r:embed="rId13">
            <a:alphaModFix/>
          </a:blip>
          <a:stretch>
            <a:fillRect/>
          </a:stretch>
        </p:blipFill>
        <p:spPr>
          <a:xfrm>
            <a:off x="7799150" y="1606698"/>
            <a:ext cx="1151950" cy="147227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pic>
        <p:nvPicPr>
          <p:cNvPr id="70" name="Google Shape;70;p14"/>
          <p:cNvPicPr preferRelativeResize="0"/>
          <p:nvPr/>
        </p:nvPicPr>
        <p:blipFill>
          <a:blip r:embed="rId4">
            <a:alphaModFix/>
          </a:blip>
          <a:stretch>
            <a:fillRect/>
          </a:stretch>
        </p:blipFill>
        <p:spPr>
          <a:xfrm>
            <a:off x="1560400" y="3875900"/>
            <a:ext cx="5444626" cy="1267598"/>
          </a:xfrm>
          <a:prstGeom prst="rect">
            <a:avLst/>
          </a:prstGeom>
          <a:noFill/>
          <a:ln>
            <a:noFill/>
          </a:ln>
        </p:spPr>
      </p:pic>
      <p:pic>
        <p:nvPicPr>
          <p:cNvPr id="71" name="Google Shape;71;p14"/>
          <p:cNvPicPr preferRelativeResize="0"/>
          <p:nvPr/>
        </p:nvPicPr>
        <p:blipFill>
          <a:blip r:embed="rId5">
            <a:alphaModFix/>
          </a:blip>
          <a:stretch>
            <a:fillRect/>
          </a:stretch>
        </p:blipFill>
        <p:spPr>
          <a:xfrm>
            <a:off x="1233125" y="676088"/>
            <a:ext cx="6300224" cy="4287349"/>
          </a:xfrm>
          <a:prstGeom prst="rect">
            <a:avLst/>
          </a:prstGeom>
          <a:noFill/>
          <a:ln>
            <a:noFill/>
          </a:ln>
        </p:spPr>
      </p:pic>
      <p:pic>
        <p:nvPicPr>
          <p:cNvPr id="72" name="Google Shape;72;p14"/>
          <p:cNvPicPr preferRelativeResize="0"/>
          <p:nvPr/>
        </p:nvPicPr>
        <p:blipFill>
          <a:blip r:embed="rId6">
            <a:alphaModFix/>
          </a:blip>
          <a:stretch>
            <a:fillRect/>
          </a:stretch>
        </p:blipFill>
        <p:spPr>
          <a:xfrm>
            <a:off x="314950" y="1872025"/>
            <a:ext cx="3091400" cy="3091400"/>
          </a:xfrm>
          <a:prstGeom prst="rect">
            <a:avLst/>
          </a:prstGeom>
          <a:noFill/>
          <a:ln>
            <a:noFill/>
          </a:ln>
        </p:spPr>
      </p:pic>
      <p:pic>
        <p:nvPicPr>
          <p:cNvPr id="73" name="Google Shape;73;p14"/>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74" name="Google Shape;74;p14"/>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75" name="Google Shape;75;p14"/>
          <p:cNvPicPr preferRelativeResize="0"/>
          <p:nvPr/>
        </p:nvPicPr>
        <p:blipFill>
          <a:blip r:embed="rId9">
            <a:alphaModFix/>
          </a:blip>
          <a:stretch>
            <a:fillRect/>
          </a:stretch>
        </p:blipFill>
        <p:spPr>
          <a:xfrm>
            <a:off x="8012575" y="3226125"/>
            <a:ext cx="492551" cy="492550"/>
          </a:xfrm>
          <a:prstGeom prst="rect">
            <a:avLst/>
          </a:prstGeom>
          <a:noFill/>
          <a:ln>
            <a:noFill/>
          </a:ln>
        </p:spPr>
      </p:pic>
      <p:pic>
        <p:nvPicPr>
          <p:cNvPr id="76" name="Google Shape;76;p14"/>
          <p:cNvPicPr preferRelativeResize="0"/>
          <p:nvPr/>
        </p:nvPicPr>
        <p:blipFill>
          <a:blip r:embed="rId10">
            <a:alphaModFix/>
          </a:blip>
          <a:stretch>
            <a:fillRect/>
          </a:stretch>
        </p:blipFill>
        <p:spPr>
          <a:xfrm>
            <a:off x="2830288" y="0"/>
            <a:ext cx="3483425" cy="575025"/>
          </a:xfrm>
          <a:prstGeom prst="rect">
            <a:avLst/>
          </a:prstGeom>
          <a:noFill/>
          <a:ln>
            <a:noFill/>
          </a:ln>
        </p:spPr>
      </p:pic>
      <p:sp>
        <p:nvSpPr>
          <p:cNvPr id="77" name="Google Shape;77;p14"/>
          <p:cNvSpPr txBox="1"/>
          <p:nvPr/>
        </p:nvSpPr>
        <p:spPr>
          <a:xfrm>
            <a:off x="1759451" y="875888"/>
            <a:ext cx="5691300" cy="3000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 sz="4400" b="1" dirty="0">
                <a:latin typeface="Architects Daughter"/>
                <a:ea typeface="Architects Daughter"/>
                <a:cs typeface="Architects Daughter"/>
                <a:sym typeface="Architects Daughter"/>
              </a:rPr>
              <a:t>Mrs. Gina Solis</a:t>
            </a:r>
            <a:endParaRPr sz="4400" b="1" dirty="0">
              <a:latin typeface="Architects Daughter"/>
              <a:ea typeface="Architects Daughter"/>
              <a:cs typeface="Architects Daughter"/>
              <a:sym typeface="Architects Daughter"/>
            </a:endParaRPr>
          </a:p>
          <a:p>
            <a:pPr marL="0" lvl="0" indent="0" algn="ctr" rtl="0">
              <a:lnSpc>
                <a:spcPct val="90000"/>
              </a:lnSpc>
              <a:spcBef>
                <a:spcPts val="0"/>
              </a:spcBef>
              <a:spcAft>
                <a:spcPts val="0"/>
              </a:spcAft>
              <a:buClr>
                <a:schemeClr val="dk1"/>
              </a:buClr>
              <a:buSzPts val="1100"/>
              <a:buFont typeface="Arial"/>
              <a:buNone/>
            </a:pPr>
            <a:r>
              <a:rPr lang="en" sz="4000" b="1" dirty="0">
                <a:latin typeface="Architects Daughter"/>
                <a:ea typeface="Architects Daughter"/>
                <a:cs typeface="Architects Daughter"/>
                <a:sym typeface="Architects Daughter"/>
              </a:rPr>
              <a:t>Kindergarten</a:t>
            </a:r>
            <a:endParaRPr sz="4000" b="1" dirty="0">
              <a:latin typeface="Architects Daughter"/>
              <a:ea typeface="Architects Daughter"/>
              <a:cs typeface="Architects Daughter"/>
              <a:sym typeface="Architects Daughter"/>
            </a:endParaRPr>
          </a:p>
          <a:p>
            <a:pPr marL="0" lvl="0" indent="0" algn="ctr" rtl="0">
              <a:lnSpc>
                <a:spcPct val="90000"/>
              </a:lnSpc>
              <a:spcBef>
                <a:spcPts val="0"/>
              </a:spcBef>
              <a:spcAft>
                <a:spcPts val="0"/>
              </a:spcAft>
              <a:buClr>
                <a:schemeClr val="dk1"/>
              </a:buClr>
              <a:buSzPts val="1100"/>
              <a:buFont typeface="Arial"/>
              <a:buNone/>
            </a:pPr>
            <a:r>
              <a:rPr lang="en" sz="4000" b="1" dirty="0">
                <a:latin typeface="Architects Daughter"/>
                <a:ea typeface="Architects Daughter"/>
                <a:cs typeface="Architects Daughter"/>
                <a:sym typeface="Architects Daughter"/>
              </a:rPr>
              <a:t>Room 6</a:t>
            </a:r>
          </a:p>
          <a:p>
            <a:pPr marL="0" lvl="0" indent="0" algn="ctr" rtl="0">
              <a:lnSpc>
                <a:spcPct val="90000"/>
              </a:lnSpc>
              <a:spcBef>
                <a:spcPts val="0"/>
              </a:spcBef>
              <a:spcAft>
                <a:spcPts val="0"/>
              </a:spcAft>
              <a:buClr>
                <a:schemeClr val="dk1"/>
              </a:buClr>
              <a:buSzPts val="1100"/>
              <a:buFont typeface="Arial"/>
              <a:buNone/>
            </a:pPr>
            <a:r>
              <a:rPr lang="en" sz="4000" b="1" dirty="0">
                <a:latin typeface="Architects Daughter"/>
                <a:ea typeface="Architects Daughter"/>
                <a:cs typeface="Architects Daughter"/>
                <a:sym typeface="Architects Daughter"/>
              </a:rPr>
              <a:t>2022-2023</a:t>
            </a:r>
            <a:endParaRPr sz="4000" b="1" dirty="0">
              <a:latin typeface="Architects Daughter"/>
              <a:ea typeface="Architects Daughter"/>
              <a:cs typeface="Architects Daughter"/>
              <a:sym typeface="Architects Daughter"/>
            </a:endParaRPr>
          </a:p>
        </p:txBody>
      </p:sp>
      <p:pic>
        <p:nvPicPr>
          <p:cNvPr id="78" name="Google Shape;78;p14"/>
          <p:cNvPicPr preferRelativeResize="0"/>
          <p:nvPr/>
        </p:nvPicPr>
        <p:blipFill>
          <a:blip r:embed="rId11">
            <a:alphaModFix/>
          </a:blip>
          <a:stretch>
            <a:fillRect/>
          </a:stretch>
        </p:blipFill>
        <p:spPr>
          <a:xfrm>
            <a:off x="7844750" y="151100"/>
            <a:ext cx="1014982" cy="1335025"/>
          </a:xfrm>
          <a:prstGeom prst="rect">
            <a:avLst/>
          </a:prstGeom>
          <a:noFill/>
          <a:ln>
            <a:noFill/>
          </a:ln>
        </p:spPr>
      </p:pic>
      <p:pic>
        <p:nvPicPr>
          <p:cNvPr id="79" name="Google Shape;79;p14"/>
          <p:cNvPicPr preferRelativeResize="0"/>
          <p:nvPr/>
        </p:nvPicPr>
        <p:blipFill>
          <a:blip r:embed="rId12">
            <a:alphaModFix/>
          </a:blip>
          <a:stretch>
            <a:fillRect/>
          </a:stretch>
        </p:blipFill>
        <p:spPr>
          <a:xfrm>
            <a:off x="-377200" y="2505075"/>
            <a:ext cx="1478900" cy="2071174"/>
          </a:xfrm>
          <a:prstGeom prst="rect">
            <a:avLst/>
          </a:prstGeom>
          <a:noFill/>
          <a:ln>
            <a:noFill/>
          </a:ln>
        </p:spPr>
      </p:pic>
      <p:pic>
        <p:nvPicPr>
          <p:cNvPr id="80" name="Google Shape;80;p14"/>
          <p:cNvPicPr preferRelativeResize="0"/>
          <p:nvPr/>
        </p:nvPicPr>
        <p:blipFill>
          <a:blip r:embed="rId13">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81" name="Google Shape;81;p14"/>
          <p:cNvPicPr preferRelativeResize="0"/>
          <p:nvPr/>
        </p:nvPicPr>
        <p:blipFill>
          <a:blip r:embed="rId14">
            <a:alphaModFix/>
          </a:blip>
          <a:stretch>
            <a:fillRect/>
          </a:stretch>
        </p:blipFill>
        <p:spPr>
          <a:xfrm>
            <a:off x="7799150" y="1606698"/>
            <a:ext cx="1151950" cy="147227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0"/>
        <p:cNvGrpSpPr/>
        <p:nvPr/>
      </p:nvGrpSpPr>
      <p:grpSpPr>
        <a:xfrm>
          <a:off x="0" y="0"/>
          <a:ext cx="0" cy="0"/>
          <a:chOff x="0" y="0"/>
          <a:chExt cx="0" cy="0"/>
        </a:xfrm>
      </p:grpSpPr>
      <p:pic>
        <p:nvPicPr>
          <p:cNvPr id="341" name="Google Shape;341;p30"/>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342" name="Google Shape;342;p30"/>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343" name="Google Shape;343;p30"/>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344" name="Google Shape;344;p30"/>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345" name="Google Shape;345;p30"/>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346" name="Google Shape;346;p30"/>
          <p:cNvPicPr preferRelativeResize="0"/>
          <p:nvPr/>
        </p:nvPicPr>
        <p:blipFill>
          <a:blip r:embed="rId9">
            <a:alphaModFix/>
          </a:blip>
          <a:stretch>
            <a:fillRect/>
          </a:stretch>
        </p:blipFill>
        <p:spPr>
          <a:xfrm>
            <a:off x="7844125" y="3226125"/>
            <a:ext cx="492551" cy="492550"/>
          </a:xfrm>
          <a:prstGeom prst="rect">
            <a:avLst/>
          </a:prstGeom>
          <a:noFill/>
          <a:ln>
            <a:noFill/>
          </a:ln>
        </p:spPr>
      </p:pic>
      <p:sp>
        <p:nvSpPr>
          <p:cNvPr id="347" name="Google Shape;347;p30"/>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30"/>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349" name="Google Shape;349;p30"/>
          <p:cNvPicPr preferRelativeResize="0"/>
          <p:nvPr/>
        </p:nvPicPr>
        <p:blipFill>
          <a:blip r:embed="rId10">
            <a:alphaModFix/>
          </a:blip>
          <a:stretch>
            <a:fillRect/>
          </a:stretch>
        </p:blipFill>
        <p:spPr>
          <a:xfrm>
            <a:off x="7799150" y="124525"/>
            <a:ext cx="1014982" cy="1335025"/>
          </a:xfrm>
          <a:prstGeom prst="rect">
            <a:avLst/>
          </a:prstGeom>
          <a:noFill/>
          <a:ln>
            <a:noFill/>
          </a:ln>
        </p:spPr>
      </p:pic>
      <p:pic>
        <p:nvPicPr>
          <p:cNvPr id="350" name="Google Shape;350;p30"/>
          <p:cNvPicPr preferRelativeResize="0"/>
          <p:nvPr/>
        </p:nvPicPr>
        <p:blipFill>
          <a:blip r:embed="rId11">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351" name="Google Shape;351;p30"/>
          <p:cNvPicPr preferRelativeResize="0"/>
          <p:nvPr/>
        </p:nvPicPr>
        <p:blipFill>
          <a:blip r:embed="rId12">
            <a:alphaModFix/>
          </a:blip>
          <a:stretch>
            <a:fillRect/>
          </a:stretch>
        </p:blipFill>
        <p:spPr>
          <a:xfrm>
            <a:off x="7799150" y="1606698"/>
            <a:ext cx="1151950" cy="1472279"/>
          </a:xfrm>
          <a:prstGeom prst="rect">
            <a:avLst/>
          </a:prstGeom>
          <a:noFill/>
          <a:ln>
            <a:noFill/>
          </a:ln>
        </p:spPr>
      </p:pic>
      <p:sp>
        <p:nvSpPr>
          <p:cNvPr id="352" name="Google Shape;352;p30"/>
          <p:cNvSpPr txBox="1"/>
          <p:nvPr/>
        </p:nvSpPr>
        <p:spPr>
          <a:xfrm>
            <a:off x="1602350" y="1112700"/>
            <a:ext cx="5981250" cy="291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100" dirty="0">
                <a:solidFill>
                  <a:schemeClr val="dk1"/>
                </a:solidFill>
                <a:latin typeface="Architects Daughter"/>
                <a:ea typeface="Architects Daughter"/>
                <a:cs typeface="Architects Daughter"/>
                <a:sym typeface="Architects Daughter"/>
              </a:rPr>
              <a:t>Please send a in small snack, </a:t>
            </a:r>
            <a:r>
              <a:rPr lang="en" sz="2100" b="1" dirty="0">
                <a:solidFill>
                  <a:schemeClr val="dk1"/>
                </a:solidFill>
                <a:latin typeface="Architects Daughter"/>
                <a:ea typeface="Architects Daughter"/>
                <a:cs typeface="Architects Daughter"/>
                <a:sym typeface="Architects Daughter"/>
              </a:rPr>
              <a:t>NO FULL LUNCHES,</a:t>
            </a:r>
            <a:r>
              <a:rPr lang="en" sz="2100" dirty="0">
                <a:solidFill>
                  <a:schemeClr val="dk1"/>
                </a:solidFill>
                <a:latin typeface="Architects Daughter"/>
                <a:ea typeface="Architects Daughter"/>
                <a:cs typeface="Architects Daughter"/>
                <a:sym typeface="Architects Daughter"/>
              </a:rPr>
              <a:t> clearly marked with their name on it. If a lunch is needed for daycare, be sure your child knows which item is their school snack. </a:t>
            </a:r>
            <a:r>
              <a:rPr lang="en" sz="2100" b="1" dirty="0">
                <a:solidFill>
                  <a:schemeClr val="dk1"/>
                </a:solidFill>
                <a:latin typeface="Architects Daughter"/>
                <a:ea typeface="Architects Daughter"/>
                <a:cs typeface="Architects Daughter"/>
                <a:sym typeface="Architects Daughter"/>
              </a:rPr>
              <a:t>NO LUNCH PAILS</a:t>
            </a:r>
            <a:endParaRPr sz="2100" b="1" dirty="0">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sz="2100" dirty="0">
                <a:solidFill>
                  <a:schemeClr val="dk1"/>
                </a:solidFill>
                <a:latin typeface="Architects Daughter"/>
                <a:ea typeface="Architects Daughter"/>
                <a:cs typeface="Architects Daughter"/>
                <a:sym typeface="Architects Daughter"/>
              </a:rPr>
              <a:t>Suggestions: fruit, yogurt, crackers.</a:t>
            </a:r>
          </a:p>
          <a:p>
            <a:pPr marL="0" lvl="0" indent="0" rtl="0">
              <a:lnSpc>
                <a:spcPct val="115000"/>
              </a:lnSpc>
              <a:spcBef>
                <a:spcPts val="0"/>
              </a:spcBef>
              <a:spcAft>
                <a:spcPts val="0"/>
              </a:spcAft>
              <a:buNone/>
            </a:pPr>
            <a:r>
              <a:rPr lang="en" sz="2100" dirty="0">
                <a:solidFill>
                  <a:schemeClr val="dk1"/>
                </a:solidFill>
                <a:latin typeface="Architects Daughter"/>
                <a:ea typeface="Architects Daughter"/>
                <a:cs typeface="Architects Daughter"/>
                <a:sym typeface="Architects Daughter"/>
              </a:rPr>
              <a:t>*Water bottles need their name on them.</a:t>
            </a:r>
            <a:endParaRPr sz="2100" dirty="0">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sz="2100" b="1" i="1" dirty="0">
              <a:solidFill>
                <a:schemeClr val="dk1"/>
              </a:solidFill>
              <a:latin typeface="Architects Daughter"/>
              <a:ea typeface="Architects Daughter"/>
              <a:cs typeface="Architects Daughter"/>
              <a:sym typeface="Architects Daughter"/>
            </a:endParaRPr>
          </a:p>
        </p:txBody>
      </p:sp>
      <p:sp>
        <p:nvSpPr>
          <p:cNvPr id="353" name="Google Shape;353;p30"/>
          <p:cNvSpPr txBox="1"/>
          <p:nvPr/>
        </p:nvSpPr>
        <p:spPr>
          <a:xfrm>
            <a:off x="2213671" y="85225"/>
            <a:ext cx="44910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Snack Procedures</a:t>
            </a:r>
            <a:endParaRPr sz="3700" b="1">
              <a:latin typeface="Architects Daughter"/>
              <a:ea typeface="Architects Daughter"/>
              <a:cs typeface="Architects Daughter"/>
              <a:sym typeface="Architects Daughter"/>
            </a:endParaRPr>
          </a:p>
        </p:txBody>
      </p:sp>
      <p:pic>
        <p:nvPicPr>
          <p:cNvPr id="354" name="Google Shape;354;p30"/>
          <p:cNvPicPr preferRelativeResize="0"/>
          <p:nvPr/>
        </p:nvPicPr>
        <p:blipFill>
          <a:blip r:embed="rId13">
            <a:alphaModFix/>
          </a:blip>
          <a:stretch>
            <a:fillRect/>
          </a:stretch>
        </p:blipFill>
        <p:spPr>
          <a:xfrm>
            <a:off x="-563025" y="2156387"/>
            <a:ext cx="3124575" cy="3124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8"/>
        <p:cNvGrpSpPr/>
        <p:nvPr/>
      </p:nvGrpSpPr>
      <p:grpSpPr>
        <a:xfrm>
          <a:off x="0" y="0"/>
          <a:ext cx="0" cy="0"/>
          <a:chOff x="0" y="0"/>
          <a:chExt cx="0" cy="0"/>
        </a:xfrm>
      </p:grpSpPr>
      <p:pic>
        <p:nvPicPr>
          <p:cNvPr id="359" name="Google Shape;359;p31"/>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360" name="Google Shape;360;p31"/>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361" name="Google Shape;361;p31"/>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362" name="Google Shape;362;p31"/>
          <p:cNvPicPr preferRelativeResize="0"/>
          <p:nvPr/>
        </p:nvPicPr>
        <p:blipFill>
          <a:blip r:embed="rId7">
            <a:alphaModFix/>
          </a:blip>
          <a:stretch>
            <a:fillRect/>
          </a:stretch>
        </p:blipFill>
        <p:spPr>
          <a:xfrm>
            <a:off x="-80875" y="1853925"/>
            <a:ext cx="3124575" cy="3124575"/>
          </a:xfrm>
          <a:prstGeom prst="rect">
            <a:avLst/>
          </a:prstGeom>
          <a:noFill/>
          <a:ln>
            <a:noFill/>
          </a:ln>
        </p:spPr>
      </p:pic>
      <p:pic>
        <p:nvPicPr>
          <p:cNvPr id="363" name="Google Shape;363;p31"/>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364" name="Google Shape;364;p31"/>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365" name="Google Shape;365;p31"/>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366" name="Google Shape;366;p31"/>
          <p:cNvSpPr txBox="1"/>
          <p:nvPr/>
        </p:nvSpPr>
        <p:spPr>
          <a:xfrm>
            <a:off x="1722550" y="800725"/>
            <a:ext cx="5760900" cy="292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000" b="1">
                <a:solidFill>
                  <a:schemeClr val="dk1"/>
                </a:solidFill>
                <a:latin typeface="Architects Daughter"/>
                <a:ea typeface="Architects Daughter"/>
                <a:cs typeface="Architects Daughter"/>
                <a:sym typeface="Architects Daughter"/>
              </a:rPr>
              <a:t>Homework will consist of the following items from Monday thru Thursday;</a:t>
            </a:r>
            <a:endParaRPr sz="20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sz="2000" b="1">
                <a:solidFill>
                  <a:schemeClr val="dk1"/>
                </a:solidFill>
                <a:latin typeface="Architects Daughter"/>
                <a:ea typeface="Architects Daughter"/>
                <a:cs typeface="Architects Daughter"/>
                <a:sym typeface="Architects Daughter"/>
              </a:rPr>
              <a:t>~Packet work</a:t>
            </a:r>
            <a:endParaRPr sz="20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sz="2000" b="1">
                <a:solidFill>
                  <a:schemeClr val="dk1"/>
                </a:solidFill>
                <a:latin typeface="Architects Daughter"/>
                <a:ea typeface="Architects Daughter"/>
                <a:cs typeface="Architects Daughter"/>
                <a:sym typeface="Architects Daughter"/>
              </a:rPr>
              <a:t>~IXL</a:t>
            </a:r>
            <a:endParaRPr sz="20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sz="2000" b="1">
                <a:solidFill>
                  <a:schemeClr val="dk1"/>
                </a:solidFill>
                <a:latin typeface="Architects Daughter"/>
                <a:ea typeface="Architects Daughter"/>
                <a:cs typeface="Architects Daughter"/>
                <a:sym typeface="Architects Daughter"/>
              </a:rPr>
              <a:t>~DL Readers</a:t>
            </a:r>
            <a:endParaRPr sz="20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sz="2000" b="1">
                <a:solidFill>
                  <a:schemeClr val="dk1"/>
                </a:solidFill>
                <a:latin typeface="Architects Daughter"/>
                <a:ea typeface="Architects Daughter"/>
                <a:cs typeface="Architects Daughter"/>
                <a:sym typeface="Architects Daughter"/>
              </a:rPr>
              <a:t>~Sight Word Practice</a:t>
            </a:r>
            <a:endParaRPr sz="20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sz="2000" b="1">
                <a:solidFill>
                  <a:schemeClr val="dk1"/>
                </a:solidFill>
                <a:latin typeface="Architects Daughter"/>
                <a:ea typeface="Architects Daughter"/>
                <a:cs typeface="Architects Daughter"/>
                <a:sym typeface="Architects Daughter"/>
              </a:rPr>
              <a:t>~Reading Log (due at end of month)</a:t>
            </a:r>
            <a:endParaRPr sz="20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sz="1800" b="1">
                <a:solidFill>
                  <a:schemeClr val="dk1"/>
                </a:solidFill>
                <a:latin typeface="Architects Daughter"/>
                <a:ea typeface="Architects Daughter"/>
                <a:cs typeface="Architects Daughter"/>
                <a:sym typeface="Architects Daughter"/>
              </a:rPr>
              <a:t>*AR and Seesaw will begin later in the school year.</a:t>
            </a:r>
            <a:r>
              <a:rPr lang="en" sz="2200" b="1">
                <a:solidFill>
                  <a:schemeClr val="dk1"/>
                </a:solidFill>
                <a:latin typeface="Architects Daughter"/>
                <a:ea typeface="Architects Daughter"/>
                <a:cs typeface="Architects Daughter"/>
                <a:sym typeface="Architects Daughter"/>
              </a:rPr>
              <a:t> </a:t>
            </a:r>
            <a:endParaRPr sz="22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sz="400" b="1">
              <a:latin typeface="Architects Daughter"/>
              <a:ea typeface="Architects Daughter"/>
              <a:cs typeface="Architects Daughter"/>
              <a:sym typeface="Architects Daughter"/>
            </a:endParaRPr>
          </a:p>
        </p:txBody>
      </p:sp>
      <p:sp>
        <p:nvSpPr>
          <p:cNvPr id="367" name="Google Shape;367;p31"/>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p31"/>
          <p:cNvSpPr txBox="1"/>
          <p:nvPr/>
        </p:nvSpPr>
        <p:spPr>
          <a:xfrm>
            <a:off x="2102200" y="124525"/>
            <a:ext cx="52110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Homework Policy</a:t>
            </a:r>
            <a:endParaRPr sz="2900" b="1">
              <a:latin typeface="Architects Daughter"/>
              <a:ea typeface="Architects Daughter"/>
              <a:cs typeface="Architects Daughter"/>
              <a:sym typeface="Architects Daughter"/>
            </a:endParaRPr>
          </a:p>
        </p:txBody>
      </p:sp>
      <p:pic>
        <p:nvPicPr>
          <p:cNvPr id="369" name="Google Shape;369;p31"/>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370" name="Google Shape;370;p31"/>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371" name="Google Shape;371;p31"/>
          <p:cNvPicPr preferRelativeResize="0"/>
          <p:nvPr/>
        </p:nvPicPr>
        <p:blipFill>
          <a:blip r:embed="rId13">
            <a:alphaModFix/>
          </a:blip>
          <a:stretch>
            <a:fillRect/>
          </a:stretch>
        </p:blipFill>
        <p:spPr>
          <a:xfrm>
            <a:off x="7799150" y="1606698"/>
            <a:ext cx="1151950" cy="147227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5"/>
        <p:cNvGrpSpPr/>
        <p:nvPr/>
      </p:nvGrpSpPr>
      <p:grpSpPr>
        <a:xfrm>
          <a:off x="0" y="0"/>
          <a:ext cx="0" cy="0"/>
          <a:chOff x="0" y="0"/>
          <a:chExt cx="0" cy="0"/>
        </a:xfrm>
      </p:grpSpPr>
      <p:pic>
        <p:nvPicPr>
          <p:cNvPr id="376" name="Google Shape;376;p32"/>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377" name="Google Shape;377;p32"/>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378" name="Google Shape;378;p32"/>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379" name="Google Shape;379;p32"/>
          <p:cNvPicPr preferRelativeResize="0"/>
          <p:nvPr/>
        </p:nvPicPr>
        <p:blipFill>
          <a:blip r:embed="rId7">
            <a:alphaModFix/>
          </a:blip>
          <a:stretch>
            <a:fillRect/>
          </a:stretch>
        </p:blipFill>
        <p:spPr>
          <a:xfrm>
            <a:off x="-80875" y="1853925"/>
            <a:ext cx="3124575" cy="3124575"/>
          </a:xfrm>
          <a:prstGeom prst="rect">
            <a:avLst/>
          </a:prstGeom>
          <a:noFill/>
          <a:ln>
            <a:noFill/>
          </a:ln>
        </p:spPr>
      </p:pic>
      <p:pic>
        <p:nvPicPr>
          <p:cNvPr id="380" name="Google Shape;380;p32"/>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381" name="Google Shape;381;p32"/>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382" name="Google Shape;382;p32"/>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383" name="Google Shape;383;p32"/>
          <p:cNvSpPr txBox="1"/>
          <p:nvPr/>
        </p:nvSpPr>
        <p:spPr>
          <a:xfrm>
            <a:off x="1842050" y="955300"/>
            <a:ext cx="5525400" cy="292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200" b="1" dirty="0">
                <a:solidFill>
                  <a:schemeClr val="dk1"/>
                </a:solidFill>
                <a:latin typeface="Architects Daughter"/>
                <a:ea typeface="Architects Daughter"/>
                <a:cs typeface="Architects Daughter"/>
                <a:sym typeface="Architects Daughter"/>
              </a:rPr>
              <a:t>Homework folders will be sent home on Mondays and need to be returned on Friday. The packet is designed to take about 30 mins a day. Please Do Not do it all in one day. Please be sure that ALL work is completed in their own writing. </a:t>
            </a:r>
            <a:endParaRPr sz="2200" b="1" dirty="0">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sz="400" b="1" dirty="0">
              <a:latin typeface="Architects Daughter"/>
              <a:ea typeface="Architects Daughter"/>
              <a:cs typeface="Architects Daughter"/>
              <a:sym typeface="Architects Daughter"/>
            </a:endParaRPr>
          </a:p>
        </p:txBody>
      </p:sp>
      <p:sp>
        <p:nvSpPr>
          <p:cNvPr id="384" name="Google Shape;384;p32"/>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p32"/>
          <p:cNvSpPr txBox="1"/>
          <p:nvPr/>
        </p:nvSpPr>
        <p:spPr>
          <a:xfrm>
            <a:off x="2102200" y="124525"/>
            <a:ext cx="52110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Homework Folders</a:t>
            </a:r>
            <a:endParaRPr sz="2900" b="1">
              <a:latin typeface="Architects Daughter"/>
              <a:ea typeface="Architects Daughter"/>
              <a:cs typeface="Architects Daughter"/>
              <a:sym typeface="Architects Daughter"/>
            </a:endParaRPr>
          </a:p>
        </p:txBody>
      </p:sp>
      <p:pic>
        <p:nvPicPr>
          <p:cNvPr id="386" name="Google Shape;386;p32"/>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387" name="Google Shape;387;p32"/>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388" name="Google Shape;388;p32"/>
          <p:cNvPicPr preferRelativeResize="0"/>
          <p:nvPr/>
        </p:nvPicPr>
        <p:blipFill>
          <a:blip r:embed="rId13">
            <a:alphaModFix/>
          </a:blip>
          <a:stretch>
            <a:fillRect/>
          </a:stretch>
        </p:blipFill>
        <p:spPr>
          <a:xfrm>
            <a:off x="7799150" y="1606698"/>
            <a:ext cx="1151950" cy="147227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2"/>
        <p:cNvGrpSpPr/>
        <p:nvPr/>
      </p:nvGrpSpPr>
      <p:grpSpPr>
        <a:xfrm>
          <a:off x="0" y="0"/>
          <a:ext cx="0" cy="0"/>
          <a:chOff x="0" y="0"/>
          <a:chExt cx="0" cy="0"/>
        </a:xfrm>
      </p:grpSpPr>
      <p:pic>
        <p:nvPicPr>
          <p:cNvPr id="393" name="Google Shape;393;p33"/>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394" name="Google Shape;394;p33"/>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395" name="Google Shape;395;p33"/>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396" name="Google Shape;396;p33"/>
          <p:cNvPicPr preferRelativeResize="0"/>
          <p:nvPr/>
        </p:nvPicPr>
        <p:blipFill>
          <a:blip r:embed="rId7">
            <a:alphaModFix/>
          </a:blip>
          <a:stretch>
            <a:fillRect/>
          </a:stretch>
        </p:blipFill>
        <p:spPr>
          <a:xfrm>
            <a:off x="-80875" y="1853925"/>
            <a:ext cx="3124575" cy="3124575"/>
          </a:xfrm>
          <a:prstGeom prst="rect">
            <a:avLst/>
          </a:prstGeom>
          <a:noFill/>
          <a:ln>
            <a:noFill/>
          </a:ln>
        </p:spPr>
      </p:pic>
      <p:pic>
        <p:nvPicPr>
          <p:cNvPr id="397" name="Google Shape;397;p33"/>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398" name="Google Shape;398;p33"/>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399" name="Google Shape;399;p33"/>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400" name="Google Shape;400;p33"/>
          <p:cNvSpPr txBox="1"/>
          <p:nvPr/>
        </p:nvSpPr>
        <p:spPr>
          <a:xfrm>
            <a:off x="1846101" y="652537"/>
            <a:ext cx="5525400" cy="292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2200" b="1" dirty="0">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Clr>
                <a:schemeClr val="dk1"/>
              </a:buClr>
              <a:buSzPts val="1100"/>
              <a:buFont typeface="Arial"/>
              <a:buNone/>
            </a:pPr>
            <a:r>
              <a:rPr lang="en" sz="2300" dirty="0">
                <a:solidFill>
                  <a:schemeClr val="dk1"/>
                </a:solidFill>
                <a:latin typeface="Architects Daughter"/>
                <a:ea typeface="Architects Daughter"/>
                <a:cs typeface="Architects Daughter"/>
                <a:sym typeface="Architects Daughter"/>
              </a:rPr>
              <a:t>A reading log will be sent home on a monthly basis. Please color in one item for every book that is read. Be sure to ask engaging  questions and ask your child to point out the title, author, characters, settings, etc. </a:t>
            </a:r>
            <a:endParaRPr sz="2300" dirty="0">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sz="400" b="1" dirty="0">
              <a:latin typeface="Architects Daughter"/>
              <a:ea typeface="Architects Daughter"/>
              <a:cs typeface="Architects Daughter"/>
              <a:sym typeface="Architects Daughter"/>
            </a:endParaRPr>
          </a:p>
        </p:txBody>
      </p:sp>
      <p:sp>
        <p:nvSpPr>
          <p:cNvPr id="401" name="Google Shape;401;p33"/>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p33"/>
          <p:cNvSpPr txBox="1"/>
          <p:nvPr/>
        </p:nvSpPr>
        <p:spPr>
          <a:xfrm>
            <a:off x="2102200" y="124525"/>
            <a:ext cx="52110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r>
              <a:rPr lang="en" sz="3500" b="1">
                <a:latin typeface="Architects Daughter"/>
                <a:ea typeface="Architects Daughter"/>
                <a:cs typeface="Architects Daughter"/>
                <a:sym typeface="Architects Daughter"/>
              </a:rPr>
              <a:t> Reading Log</a:t>
            </a:r>
            <a:endParaRPr sz="3500" b="1">
              <a:latin typeface="Architects Daughter"/>
              <a:ea typeface="Architects Daughter"/>
              <a:cs typeface="Architects Daughter"/>
              <a:sym typeface="Architects Daughter"/>
            </a:endParaRPr>
          </a:p>
        </p:txBody>
      </p:sp>
      <p:pic>
        <p:nvPicPr>
          <p:cNvPr id="403" name="Google Shape;403;p33"/>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404" name="Google Shape;404;p33"/>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405" name="Google Shape;405;p33"/>
          <p:cNvPicPr preferRelativeResize="0"/>
          <p:nvPr/>
        </p:nvPicPr>
        <p:blipFill>
          <a:blip r:embed="rId13">
            <a:alphaModFix/>
          </a:blip>
          <a:stretch>
            <a:fillRect/>
          </a:stretch>
        </p:blipFill>
        <p:spPr>
          <a:xfrm>
            <a:off x="7799150" y="1606698"/>
            <a:ext cx="1151950" cy="147227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9"/>
        <p:cNvGrpSpPr/>
        <p:nvPr/>
      </p:nvGrpSpPr>
      <p:grpSpPr>
        <a:xfrm>
          <a:off x="0" y="0"/>
          <a:ext cx="0" cy="0"/>
          <a:chOff x="0" y="0"/>
          <a:chExt cx="0" cy="0"/>
        </a:xfrm>
      </p:grpSpPr>
      <p:pic>
        <p:nvPicPr>
          <p:cNvPr id="410" name="Google Shape;410;p34"/>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411" name="Google Shape;411;p34"/>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412" name="Google Shape;412;p34"/>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413" name="Google Shape;413;p34"/>
          <p:cNvPicPr preferRelativeResize="0"/>
          <p:nvPr/>
        </p:nvPicPr>
        <p:blipFill>
          <a:blip r:embed="rId7">
            <a:alphaModFix/>
          </a:blip>
          <a:stretch>
            <a:fillRect/>
          </a:stretch>
        </p:blipFill>
        <p:spPr>
          <a:xfrm>
            <a:off x="-381462" y="2056144"/>
            <a:ext cx="3124575" cy="3124575"/>
          </a:xfrm>
          <a:prstGeom prst="rect">
            <a:avLst/>
          </a:prstGeom>
          <a:noFill/>
          <a:ln>
            <a:noFill/>
          </a:ln>
        </p:spPr>
      </p:pic>
      <p:pic>
        <p:nvPicPr>
          <p:cNvPr id="414" name="Google Shape;414;p34"/>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415" name="Google Shape;415;p34"/>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416" name="Google Shape;416;p34"/>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417" name="Google Shape;417;p34"/>
          <p:cNvSpPr txBox="1"/>
          <p:nvPr/>
        </p:nvSpPr>
        <p:spPr>
          <a:xfrm>
            <a:off x="1621400" y="955300"/>
            <a:ext cx="5840700" cy="292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b="1">
                <a:solidFill>
                  <a:schemeClr val="dk1"/>
                </a:solidFill>
                <a:latin typeface="Architects Daughter"/>
                <a:ea typeface="Architects Daughter"/>
                <a:cs typeface="Architects Daughter"/>
                <a:sym typeface="Architects Daughter"/>
              </a:rPr>
              <a:t>Folders sent home on Fridays will include all of their work completed in class that week. Please go through your child’s corrected work and offer praise and encouragement. This folder may also contain communication from myself, the office or PTA about upcoming events. Please help your child learn responsibility by helping to take care of the</a:t>
            </a:r>
            <a:endParaRPr sz="18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sz="1800" b="1">
                <a:solidFill>
                  <a:schemeClr val="dk1"/>
                </a:solidFill>
                <a:latin typeface="Architects Daughter"/>
                <a:ea typeface="Architects Daughter"/>
                <a:cs typeface="Architects Daughter"/>
                <a:sym typeface="Architects Daughter"/>
              </a:rPr>
              <a:t>       	folder and remembering to return it on Monday</a:t>
            </a:r>
            <a:endParaRPr sz="200" b="1">
              <a:latin typeface="Architects Daughter"/>
              <a:ea typeface="Architects Daughter"/>
              <a:cs typeface="Architects Daughter"/>
              <a:sym typeface="Architects Daughter"/>
            </a:endParaRPr>
          </a:p>
        </p:txBody>
      </p:sp>
      <p:sp>
        <p:nvSpPr>
          <p:cNvPr id="418" name="Google Shape;418;p34"/>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p34"/>
          <p:cNvSpPr txBox="1"/>
          <p:nvPr/>
        </p:nvSpPr>
        <p:spPr>
          <a:xfrm>
            <a:off x="2102200" y="124525"/>
            <a:ext cx="52110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Friday Folders</a:t>
            </a:r>
            <a:endParaRPr sz="2900" b="1">
              <a:latin typeface="Architects Daughter"/>
              <a:ea typeface="Architects Daughter"/>
              <a:cs typeface="Architects Daughter"/>
              <a:sym typeface="Architects Daughter"/>
            </a:endParaRPr>
          </a:p>
        </p:txBody>
      </p:sp>
      <p:pic>
        <p:nvPicPr>
          <p:cNvPr id="420" name="Google Shape;420;p34"/>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421" name="Google Shape;421;p34"/>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422" name="Google Shape;422;p34"/>
          <p:cNvPicPr preferRelativeResize="0"/>
          <p:nvPr/>
        </p:nvPicPr>
        <p:blipFill>
          <a:blip r:embed="rId13">
            <a:alphaModFix/>
          </a:blip>
          <a:stretch>
            <a:fillRect/>
          </a:stretch>
        </p:blipFill>
        <p:spPr>
          <a:xfrm>
            <a:off x="7799150" y="1606698"/>
            <a:ext cx="1151950" cy="147227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6"/>
        <p:cNvGrpSpPr/>
        <p:nvPr/>
      </p:nvGrpSpPr>
      <p:grpSpPr>
        <a:xfrm>
          <a:off x="0" y="0"/>
          <a:ext cx="0" cy="0"/>
          <a:chOff x="0" y="0"/>
          <a:chExt cx="0" cy="0"/>
        </a:xfrm>
      </p:grpSpPr>
      <p:pic>
        <p:nvPicPr>
          <p:cNvPr id="427" name="Google Shape;427;p35"/>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428" name="Google Shape;428;p35"/>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429" name="Google Shape;429;p35"/>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430" name="Google Shape;430;p35"/>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431" name="Google Shape;431;p35"/>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432" name="Google Shape;432;p35"/>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433" name="Google Shape;433;p35"/>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434" name="Google Shape;434;p35"/>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5" name="Google Shape;435;p35"/>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436" name="Google Shape;436;p35"/>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437" name="Google Shape;437;p35"/>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438" name="Google Shape;438;p35"/>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439" name="Google Shape;439;p35"/>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700" b="1">
              <a:latin typeface="Architects Daughter"/>
              <a:ea typeface="Architects Daughter"/>
              <a:cs typeface="Architects Daughter"/>
              <a:sym typeface="Architects Daughter"/>
            </a:endParaRPr>
          </a:p>
        </p:txBody>
      </p:sp>
      <p:sp>
        <p:nvSpPr>
          <p:cNvPr id="440" name="Google Shape;440;p35"/>
          <p:cNvSpPr txBox="1"/>
          <p:nvPr/>
        </p:nvSpPr>
        <p:spPr>
          <a:xfrm>
            <a:off x="1956250" y="1303450"/>
            <a:ext cx="61722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900" b="1">
                <a:latin typeface="Architects Daughter"/>
                <a:ea typeface="Architects Daughter"/>
                <a:cs typeface="Architects Daughter"/>
                <a:sym typeface="Architects Daughter"/>
              </a:rPr>
              <a:t>Online Platforms</a:t>
            </a:r>
            <a:endParaRPr sz="4900" b="1">
              <a:latin typeface="Architects Daughter"/>
              <a:ea typeface="Architects Daughter"/>
              <a:cs typeface="Architects Daughter"/>
              <a:sym typeface="Architects Daughter"/>
            </a:endParaRPr>
          </a:p>
        </p:txBody>
      </p:sp>
      <p:pic>
        <p:nvPicPr>
          <p:cNvPr id="441" name="Google Shape;441;p35"/>
          <p:cNvPicPr preferRelativeResize="0"/>
          <p:nvPr/>
        </p:nvPicPr>
        <p:blipFill>
          <a:blip r:embed="rId14">
            <a:alphaModFix/>
          </a:blip>
          <a:stretch>
            <a:fillRect/>
          </a:stretch>
        </p:blipFill>
        <p:spPr>
          <a:xfrm>
            <a:off x="2753713" y="2242450"/>
            <a:ext cx="3524250" cy="1295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5"/>
        <p:cNvGrpSpPr/>
        <p:nvPr/>
      </p:nvGrpSpPr>
      <p:grpSpPr>
        <a:xfrm>
          <a:off x="0" y="0"/>
          <a:ext cx="0" cy="0"/>
          <a:chOff x="0" y="0"/>
          <a:chExt cx="0" cy="0"/>
        </a:xfrm>
      </p:grpSpPr>
      <p:pic>
        <p:nvPicPr>
          <p:cNvPr id="446" name="Google Shape;446;p36"/>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447" name="Google Shape;447;p36"/>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448" name="Google Shape;448;p36"/>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449" name="Google Shape;449;p36"/>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450" name="Google Shape;450;p36"/>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451" name="Google Shape;451;p36"/>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452" name="Google Shape;452;p36"/>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453" name="Google Shape;453;p36"/>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p36"/>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455" name="Google Shape;455;p36"/>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456" name="Google Shape;456;p36"/>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457" name="Google Shape;457;p36"/>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458" name="Google Shape;458;p36"/>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Eagle Canyon Website</a:t>
            </a:r>
            <a:endParaRPr sz="3700" b="1">
              <a:latin typeface="Architects Daughter"/>
              <a:ea typeface="Architects Daughter"/>
              <a:cs typeface="Architects Daughter"/>
              <a:sym typeface="Architects Daughter"/>
            </a:endParaRPr>
          </a:p>
        </p:txBody>
      </p:sp>
      <p:sp>
        <p:nvSpPr>
          <p:cNvPr id="459" name="Google Shape;459;p36"/>
          <p:cNvSpPr txBox="1"/>
          <p:nvPr/>
        </p:nvSpPr>
        <p:spPr>
          <a:xfrm>
            <a:off x="1560400" y="3100038"/>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Architects Daughter"/>
              <a:ea typeface="Architects Daughter"/>
              <a:cs typeface="Architects Daughter"/>
              <a:sym typeface="Architects Daughter"/>
            </a:endParaRPr>
          </a:p>
        </p:txBody>
      </p:sp>
      <p:pic>
        <p:nvPicPr>
          <p:cNvPr id="460" name="Google Shape;460;p36"/>
          <p:cNvPicPr preferRelativeResize="0"/>
          <p:nvPr/>
        </p:nvPicPr>
        <p:blipFill>
          <a:blip r:embed="rId14">
            <a:alphaModFix/>
          </a:blip>
          <a:stretch>
            <a:fillRect/>
          </a:stretch>
        </p:blipFill>
        <p:spPr>
          <a:xfrm>
            <a:off x="2090550" y="945825"/>
            <a:ext cx="4561847" cy="2280300"/>
          </a:xfrm>
          <a:prstGeom prst="rect">
            <a:avLst/>
          </a:prstGeom>
          <a:noFill/>
          <a:ln>
            <a:noFill/>
          </a:ln>
        </p:spPr>
      </p:pic>
      <p:sp>
        <p:nvSpPr>
          <p:cNvPr id="461" name="Google Shape;461;p36"/>
          <p:cNvSpPr txBox="1"/>
          <p:nvPr/>
        </p:nvSpPr>
        <p:spPr>
          <a:xfrm>
            <a:off x="1729725" y="3171213"/>
            <a:ext cx="5572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Architects Daughter"/>
                <a:ea typeface="Architects Daughter"/>
                <a:cs typeface="Architects Daughter"/>
                <a:sym typeface="Architects Daughter"/>
              </a:rPr>
              <a:t>Classlink and my class page can be accessed via the Eagle Canyon website,</a:t>
            </a:r>
            <a:endParaRPr sz="1800" b="1">
              <a:latin typeface="Architects Daughter"/>
              <a:ea typeface="Architects Daughter"/>
              <a:cs typeface="Architects Daughter"/>
              <a:sym typeface="Architects Daughte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5"/>
        <p:cNvGrpSpPr/>
        <p:nvPr/>
      </p:nvGrpSpPr>
      <p:grpSpPr>
        <a:xfrm>
          <a:off x="0" y="0"/>
          <a:ext cx="0" cy="0"/>
          <a:chOff x="0" y="0"/>
          <a:chExt cx="0" cy="0"/>
        </a:xfrm>
      </p:grpSpPr>
      <p:pic>
        <p:nvPicPr>
          <p:cNvPr id="466" name="Google Shape;466;p37"/>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467" name="Google Shape;467;p37"/>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468" name="Google Shape;468;p37"/>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469" name="Google Shape;469;p37"/>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470" name="Google Shape;470;p37"/>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471" name="Google Shape;471;p37"/>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472" name="Google Shape;472;p37"/>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473" name="Google Shape;473;p37"/>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 name="Google Shape;474;p37"/>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475" name="Google Shape;475;p37"/>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476" name="Google Shape;476;p37"/>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477" name="Google Shape;477;p37"/>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478" name="Google Shape;478;p37"/>
          <p:cNvSpPr txBox="1"/>
          <p:nvPr/>
        </p:nvSpPr>
        <p:spPr>
          <a:xfrm>
            <a:off x="3353121" y="85225"/>
            <a:ext cx="44910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Classlink</a:t>
            </a:r>
            <a:endParaRPr sz="3700" b="1">
              <a:latin typeface="Architects Daughter"/>
              <a:ea typeface="Architects Daughter"/>
              <a:cs typeface="Architects Daughter"/>
              <a:sym typeface="Architects Daughter"/>
            </a:endParaRPr>
          </a:p>
        </p:txBody>
      </p:sp>
      <p:pic>
        <p:nvPicPr>
          <p:cNvPr id="479" name="Google Shape;479;p37"/>
          <p:cNvPicPr preferRelativeResize="0"/>
          <p:nvPr/>
        </p:nvPicPr>
        <p:blipFill>
          <a:blip r:embed="rId14">
            <a:alphaModFix/>
          </a:blip>
          <a:stretch>
            <a:fillRect/>
          </a:stretch>
        </p:blipFill>
        <p:spPr>
          <a:xfrm>
            <a:off x="1697338" y="921125"/>
            <a:ext cx="5637000" cy="2254800"/>
          </a:xfrm>
          <a:prstGeom prst="rect">
            <a:avLst/>
          </a:prstGeom>
          <a:noFill/>
          <a:ln>
            <a:noFill/>
          </a:ln>
        </p:spPr>
      </p:pic>
      <p:sp>
        <p:nvSpPr>
          <p:cNvPr id="480" name="Google Shape;480;p37"/>
          <p:cNvSpPr txBox="1"/>
          <p:nvPr/>
        </p:nvSpPr>
        <p:spPr>
          <a:xfrm>
            <a:off x="1560400" y="3100050"/>
            <a:ext cx="59214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Architects Daughter"/>
                <a:ea typeface="Architects Daughter"/>
                <a:cs typeface="Architects Daughter"/>
                <a:sym typeface="Architects Daughter"/>
              </a:rPr>
              <a:t>Your child will be logging onto to their device via classlink. All online platforms used in class and at home will be accessed from CLasslink. The link is available on the Eagle Canyon Website</a:t>
            </a:r>
            <a:endParaRPr sz="1300" b="1">
              <a:latin typeface="Architects Daughter"/>
              <a:ea typeface="Architects Daughter"/>
              <a:cs typeface="Architects Daughter"/>
              <a:sym typeface="Architects Daughte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p:cNvGrpSpPr/>
        <p:nvPr/>
      </p:nvGrpSpPr>
      <p:grpSpPr>
        <a:xfrm>
          <a:off x="0" y="0"/>
          <a:ext cx="0" cy="0"/>
          <a:chOff x="0" y="0"/>
          <a:chExt cx="0" cy="0"/>
        </a:xfrm>
      </p:grpSpPr>
      <p:pic>
        <p:nvPicPr>
          <p:cNvPr id="485" name="Google Shape;485;p38"/>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486" name="Google Shape;486;p38"/>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487" name="Google Shape;487;p38"/>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488" name="Google Shape;488;p38"/>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489" name="Google Shape;489;p38"/>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490" name="Google Shape;490;p38"/>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491" name="Google Shape;491;p38"/>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492" name="Google Shape;492;p38"/>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3" name="Google Shape;493;p38"/>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494" name="Google Shape;494;p38"/>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495" name="Google Shape;495;p38"/>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496" name="Google Shape;496;p38"/>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497" name="Google Shape;497;p38"/>
          <p:cNvSpPr txBox="1"/>
          <p:nvPr/>
        </p:nvSpPr>
        <p:spPr>
          <a:xfrm>
            <a:off x="2196396" y="175075"/>
            <a:ext cx="44910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Google Classroom</a:t>
            </a:r>
            <a:endParaRPr sz="3700" b="1">
              <a:latin typeface="Architects Daughter"/>
              <a:ea typeface="Architects Daughter"/>
              <a:cs typeface="Architects Daughter"/>
              <a:sym typeface="Architects Daughter"/>
            </a:endParaRPr>
          </a:p>
        </p:txBody>
      </p:sp>
      <p:sp>
        <p:nvSpPr>
          <p:cNvPr id="498" name="Google Shape;498;p38"/>
          <p:cNvSpPr txBox="1"/>
          <p:nvPr/>
        </p:nvSpPr>
        <p:spPr>
          <a:xfrm>
            <a:off x="1560400" y="3100038"/>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Architects Daughter"/>
              <a:ea typeface="Architects Daughter"/>
              <a:cs typeface="Architects Daughter"/>
              <a:sym typeface="Architects Daughter"/>
            </a:endParaRPr>
          </a:p>
        </p:txBody>
      </p:sp>
      <p:pic>
        <p:nvPicPr>
          <p:cNvPr id="499" name="Google Shape;499;p38"/>
          <p:cNvPicPr preferRelativeResize="0"/>
          <p:nvPr/>
        </p:nvPicPr>
        <p:blipFill>
          <a:blip r:embed="rId14">
            <a:alphaModFix/>
          </a:blip>
          <a:stretch>
            <a:fillRect/>
          </a:stretch>
        </p:blipFill>
        <p:spPr>
          <a:xfrm>
            <a:off x="1610788" y="1101663"/>
            <a:ext cx="5748926" cy="26024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3"/>
        <p:cNvGrpSpPr/>
        <p:nvPr/>
      </p:nvGrpSpPr>
      <p:grpSpPr>
        <a:xfrm>
          <a:off x="0" y="0"/>
          <a:ext cx="0" cy="0"/>
          <a:chOff x="0" y="0"/>
          <a:chExt cx="0" cy="0"/>
        </a:xfrm>
      </p:grpSpPr>
      <p:pic>
        <p:nvPicPr>
          <p:cNvPr id="504" name="Google Shape;504;p39"/>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505" name="Google Shape;505;p39"/>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506" name="Google Shape;506;p39"/>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507" name="Google Shape;507;p39"/>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508" name="Google Shape;508;p39"/>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509" name="Google Shape;509;p39"/>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510" name="Google Shape;510;p39"/>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511" name="Google Shape;511;p39"/>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2" name="Google Shape;512;p39"/>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513" name="Google Shape;513;p39"/>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514" name="Google Shape;514;p39"/>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515" name="Google Shape;515;p39"/>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516" name="Google Shape;516;p39"/>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Online Platforms</a:t>
            </a:r>
            <a:endParaRPr sz="3700" b="1">
              <a:latin typeface="Architects Daughter"/>
              <a:ea typeface="Architects Daughter"/>
              <a:cs typeface="Architects Daughter"/>
              <a:sym typeface="Architects Daughter"/>
            </a:endParaRPr>
          </a:p>
        </p:txBody>
      </p:sp>
      <p:sp>
        <p:nvSpPr>
          <p:cNvPr id="517" name="Google Shape;517;p39"/>
          <p:cNvSpPr txBox="1"/>
          <p:nvPr/>
        </p:nvSpPr>
        <p:spPr>
          <a:xfrm>
            <a:off x="1560400" y="3100038"/>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Architects Daughter"/>
              <a:ea typeface="Architects Daughter"/>
              <a:cs typeface="Architects Daughter"/>
              <a:sym typeface="Architects Daughter"/>
            </a:endParaRPr>
          </a:p>
        </p:txBody>
      </p:sp>
      <p:sp>
        <p:nvSpPr>
          <p:cNvPr id="518" name="Google Shape;518;p39"/>
          <p:cNvSpPr txBox="1"/>
          <p:nvPr/>
        </p:nvSpPr>
        <p:spPr>
          <a:xfrm>
            <a:off x="1956250" y="955225"/>
            <a:ext cx="5220000" cy="300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4250" u="sng">
                <a:solidFill>
                  <a:schemeClr val="hlink"/>
                </a:solidFill>
                <a:latin typeface="Comic Sans MS"/>
                <a:ea typeface="Comic Sans MS"/>
                <a:cs typeface="Comic Sans MS"/>
                <a:sym typeface="Comic Sans MS"/>
                <a:hlinkClick r:id="rId14"/>
              </a:rPr>
              <a:t>www.ixl.com</a:t>
            </a:r>
            <a:endParaRPr sz="4250" u="sng">
              <a:solidFill>
                <a:schemeClr val="hlink"/>
              </a:solidFill>
              <a:latin typeface="Comic Sans MS"/>
              <a:ea typeface="Comic Sans MS"/>
              <a:cs typeface="Comic Sans MS"/>
              <a:sym typeface="Comic Sans MS"/>
            </a:endParaRPr>
          </a:p>
          <a:p>
            <a:pPr marL="0" lvl="0" indent="0" algn="ctr" rtl="0">
              <a:lnSpc>
                <a:spcPct val="115000"/>
              </a:lnSpc>
              <a:spcBef>
                <a:spcPts val="0"/>
              </a:spcBef>
              <a:spcAft>
                <a:spcPts val="0"/>
              </a:spcAft>
              <a:buNone/>
            </a:pPr>
            <a:r>
              <a:rPr lang="en" sz="4250" u="sng">
                <a:solidFill>
                  <a:schemeClr val="hlink"/>
                </a:solidFill>
                <a:latin typeface="Comic Sans MS"/>
                <a:ea typeface="Comic Sans MS"/>
                <a:cs typeface="Comic Sans MS"/>
                <a:sym typeface="Comic Sans MS"/>
                <a:hlinkClick r:id="rId15"/>
              </a:rPr>
              <a:t>seesaw.link</a:t>
            </a:r>
            <a:endParaRPr sz="4250" u="sng">
              <a:solidFill>
                <a:schemeClr val="hlink"/>
              </a:solidFill>
              <a:latin typeface="Comic Sans MS"/>
              <a:ea typeface="Comic Sans MS"/>
              <a:cs typeface="Comic Sans MS"/>
              <a:sym typeface="Comic Sans MS"/>
            </a:endParaRPr>
          </a:p>
          <a:p>
            <a:pPr marL="0" lvl="0" indent="0" algn="ctr" rtl="0">
              <a:lnSpc>
                <a:spcPct val="115000"/>
              </a:lnSpc>
              <a:spcBef>
                <a:spcPts val="0"/>
              </a:spcBef>
              <a:spcAft>
                <a:spcPts val="0"/>
              </a:spcAft>
              <a:buNone/>
            </a:pPr>
            <a:r>
              <a:rPr lang="en" sz="4250" u="sng">
                <a:solidFill>
                  <a:srgbClr val="99CC33"/>
                </a:solidFill>
                <a:latin typeface="Comic Sans MS"/>
                <a:ea typeface="Comic Sans MS"/>
                <a:cs typeface="Comic Sans MS"/>
                <a:sym typeface="Comic Sans MS"/>
              </a:rPr>
              <a:t>Accelerated Reader</a:t>
            </a:r>
            <a:endParaRPr sz="4250" u="sng">
              <a:solidFill>
                <a:srgbClr val="99CC33"/>
              </a:solidFill>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1560400" y="3875900"/>
            <a:ext cx="5444626" cy="1267598"/>
          </a:xfrm>
          <a:prstGeom prst="rect">
            <a:avLst/>
          </a:prstGeom>
          <a:noFill/>
          <a:ln>
            <a:noFill/>
          </a:ln>
        </p:spPr>
      </p:pic>
      <p:pic>
        <p:nvPicPr>
          <p:cNvPr id="55" name="Google Shape;55;p13"/>
          <p:cNvPicPr preferRelativeResize="0"/>
          <p:nvPr/>
        </p:nvPicPr>
        <p:blipFill>
          <a:blip r:embed="rId5">
            <a:alphaModFix/>
          </a:blip>
          <a:stretch>
            <a:fillRect/>
          </a:stretch>
        </p:blipFill>
        <p:spPr>
          <a:xfrm>
            <a:off x="1233125" y="676088"/>
            <a:ext cx="6300224" cy="4287349"/>
          </a:xfrm>
          <a:prstGeom prst="rect">
            <a:avLst/>
          </a:prstGeom>
          <a:noFill/>
          <a:ln>
            <a:noFill/>
          </a:ln>
        </p:spPr>
      </p:pic>
      <p:pic>
        <p:nvPicPr>
          <p:cNvPr id="56" name="Google Shape;56;p13"/>
          <p:cNvPicPr preferRelativeResize="0"/>
          <p:nvPr/>
        </p:nvPicPr>
        <p:blipFill>
          <a:blip r:embed="rId6">
            <a:alphaModFix/>
          </a:blip>
          <a:stretch>
            <a:fillRect/>
          </a:stretch>
        </p:blipFill>
        <p:spPr>
          <a:xfrm>
            <a:off x="314950" y="1872025"/>
            <a:ext cx="3091400" cy="3091400"/>
          </a:xfrm>
          <a:prstGeom prst="rect">
            <a:avLst/>
          </a:prstGeom>
          <a:noFill/>
          <a:ln>
            <a:noFill/>
          </a:ln>
        </p:spPr>
      </p:pic>
      <p:pic>
        <p:nvPicPr>
          <p:cNvPr id="57" name="Google Shape;57;p13"/>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58" name="Google Shape;58;p13"/>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59" name="Google Shape;59;p13"/>
          <p:cNvPicPr preferRelativeResize="0"/>
          <p:nvPr/>
        </p:nvPicPr>
        <p:blipFill>
          <a:blip r:embed="rId9">
            <a:alphaModFix/>
          </a:blip>
          <a:stretch>
            <a:fillRect/>
          </a:stretch>
        </p:blipFill>
        <p:spPr>
          <a:xfrm>
            <a:off x="8012575" y="3226125"/>
            <a:ext cx="492551" cy="492550"/>
          </a:xfrm>
          <a:prstGeom prst="rect">
            <a:avLst/>
          </a:prstGeom>
          <a:noFill/>
          <a:ln>
            <a:noFill/>
          </a:ln>
        </p:spPr>
      </p:pic>
      <p:sp>
        <p:nvSpPr>
          <p:cNvPr id="60" name="Google Shape;60;p13"/>
          <p:cNvSpPr txBox="1"/>
          <p:nvPr/>
        </p:nvSpPr>
        <p:spPr>
          <a:xfrm>
            <a:off x="1669025" y="750325"/>
            <a:ext cx="5793300" cy="32049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US" sz="2400" b="1" dirty="0">
                <a:latin typeface="Architects Daughter"/>
                <a:ea typeface="Architects Daughter"/>
                <a:cs typeface="Architects Daughter"/>
                <a:sym typeface="Architects Daughter"/>
              </a:rPr>
              <a:t>My Promise to You……..</a:t>
            </a:r>
          </a:p>
          <a:p>
            <a:pPr marL="0" lvl="0" indent="0" algn="ctr" rtl="0">
              <a:lnSpc>
                <a:spcPct val="90000"/>
              </a:lnSpc>
              <a:spcBef>
                <a:spcPts val="0"/>
              </a:spcBef>
              <a:spcAft>
                <a:spcPts val="0"/>
              </a:spcAft>
              <a:buClr>
                <a:schemeClr val="dk1"/>
              </a:buClr>
              <a:buSzPts val="1100"/>
              <a:buFont typeface="Arial"/>
              <a:buNone/>
            </a:pPr>
            <a:r>
              <a:rPr lang="en-US" sz="2400" dirty="0">
                <a:latin typeface="Architects Daughter"/>
                <a:ea typeface="Architects Daughter"/>
                <a:cs typeface="Architects Daughter"/>
                <a:sym typeface="Architects Daughter"/>
              </a:rPr>
              <a:t>I promise that each day your child will learn something new.</a:t>
            </a:r>
          </a:p>
          <a:p>
            <a:pPr marL="0" lvl="0" indent="0" algn="ctr" rtl="0">
              <a:lnSpc>
                <a:spcPct val="90000"/>
              </a:lnSpc>
              <a:spcBef>
                <a:spcPts val="0"/>
              </a:spcBef>
              <a:spcAft>
                <a:spcPts val="0"/>
              </a:spcAft>
              <a:buClr>
                <a:schemeClr val="dk1"/>
              </a:buClr>
              <a:buSzPts val="1100"/>
              <a:buFont typeface="Arial"/>
              <a:buNone/>
            </a:pPr>
            <a:r>
              <a:rPr lang="en-US" sz="2400" dirty="0">
                <a:latin typeface="Architects Daughter"/>
                <a:ea typeface="Architects Daughter"/>
                <a:cs typeface="Architects Daughter"/>
                <a:sym typeface="Architects Daughter"/>
              </a:rPr>
              <a:t>Some days it will come in their hands. </a:t>
            </a:r>
          </a:p>
          <a:p>
            <a:pPr marL="0" lvl="0" indent="0" algn="ctr" rtl="0">
              <a:lnSpc>
                <a:spcPct val="90000"/>
              </a:lnSpc>
              <a:spcBef>
                <a:spcPts val="0"/>
              </a:spcBef>
              <a:spcAft>
                <a:spcPts val="0"/>
              </a:spcAft>
              <a:buClr>
                <a:schemeClr val="dk1"/>
              </a:buClr>
              <a:buSzPts val="1100"/>
              <a:buFont typeface="Arial"/>
              <a:buNone/>
            </a:pPr>
            <a:r>
              <a:rPr lang="en-US" sz="2400" dirty="0">
                <a:latin typeface="Architects Daughter"/>
                <a:ea typeface="Architects Daughter"/>
                <a:cs typeface="Architects Daughter"/>
                <a:sym typeface="Architects Daughter"/>
              </a:rPr>
              <a:t>Some days it will come in their heads.</a:t>
            </a:r>
          </a:p>
          <a:p>
            <a:pPr marL="0" lvl="0" indent="0" algn="ctr" rtl="0">
              <a:lnSpc>
                <a:spcPct val="90000"/>
              </a:lnSpc>
              <a:spcBef>
                <a:spcPts val="0"/>
              </a:spcBef>
              <a:spcAft>
                <a:spcPts val="0"/>
              </a:spcAft>
              <a:buClr>
                <a:schemeClr val="dk1"/>
              </a:buClr>
              <a:buSzPts val="1100"/>
              <a:buFont typeface="Arial"/>
              <a:buNone/>
            </a:pPr>
            <a:r>
              <a:rPr lang="en-US" sz="2400" dirty="0">
                <a:latin typeface="Architects Daughter"/>
                <a:ea typeface="Architects Daughter"/>
                <a:cs typeface="Architects Daughter"/>
                <a:sym typeface="Architects Daughter"/>
              </a:rPr>
              <a:t>Some days it will come in their hearts.</a:t>
            </a:r>
          </a:p>
          <a:p>
            <a:pPr marL="0" lvl="0" indent="0" algn="ctr" rtl="0">
              <a:lnSpc>
                <a:spcPct val="90000"/>
              </a:lnSpc>
              <a:spcBef>
                <a:spcPts val="0"/>
              </a:spcBef>
              <a:spcAft>
                <a:spcPts val="0"/>
              </a:spcAft>
              <a:buClr>
                <a:schemeClr val="dk1"/>
              </a:buClr>
              <a:buSzPts val="1100"/>
              <a:buFont typeface="Arial"/>
              <a:buNone/>
            </a:pPr>
            <a:r>
              <a:rPr lang="en-US" sz="2400" dirty="0">
                <a:latin typeface="Architects Daughter"/>
                <a:ea typeface="Architects Daughter"/>
                <a:cs typeface="Architects Daughter"/>
                <a:sym typeface="Architects Daughter"/>
              </a:rPr>
              <a:t> </a:t>
            </a:r>
          </a:p>
          <a:p>
            <a:pPr marL="0" lvl="0" indent="0" algn="ctr" rtl="0">
              <a:lnSpc>
                <a:spcPct val="90000"/>
              </a:lnSpc>
              <a:spcBef>
                <a:spcPts val="0"/>
              </a:spcBef>
              <a:spcAft>
                <a:spcPts val="0"/>
              </a:spcAft>
              <a:buClr>
                <a:schemeClr val="dk1"/>
              </a:buClr>
              <a:buSzPts val="1100"/>
              <a:buFont typeface="Arial"/>
              <a:buNone/>
            </a:pPr>
            <a:r>
              <a:rPr lang="en-US" sz="2400" dirty="0">
                <a:latin typeface="Architects Daughter"/>
                <a:ea typeface="Architects Daughter"/>
                <a:cs typeface="Architects Daughter"/>
                <a:sym typeface="Architects Daughter"/>
              </a:rPr>
              <a:t>          </a:t>
            </a:r>
            <a:endParaRPr sz="2400" dirty="0">
              <a:latin typeface="Architects Daughter"/>
              <a:ea typeface="Architects Daughter"/>
              <a:cs typeface="Architects Daughter"/>
              <a:sym typeface="Architects Daughter"/>
            </a:endParaRPr>
          </a:p>
        </p:txBody>
      </p:sp>
      <p:pic>
        <p:nvPicPr>
          <p:cNvPr id="61" name="Google Shape;61;p13"/>
          <p:cNvPicPr preferRelativeResize="0"/>
          <p:nvPr/>
        </p:nvPicPr>
        <p:blipFill>
          <a:blip r:embed="rId10">
            <a:alphaModFix/>
          </a:blip>
          <a:stretch>
            <a:fillRect/>
          </a:stretch>
        </p:blipFill>
        <p:spPr>
          <a:xfrm>
            <a:off x="7751359" y="117361"/>
            <a:ext cx="1014982" cy="1335025"/>
          </a:xfrm>
          <a:prstGeom prst="rect">
            <a:avLst/>
          </a:prstGeom>
          <a:noFill/>
          <a:ln>
            <a:noFill/>
          </a:ln>
        </p:spPr>
      </p:pic>
      <p:pic>
        <p:nvPicPr>
          <p:cNvPr id="62" name="Google Shape;62;p13"/>
          <p:cNvPicPr preferRelativeResize="0"/>
          <p:nvPr/>
        </p:nvPicPr>
        <p:blipFill>
          <a:blip r:embed="rId11">
            <a:alphaModFix/>
          </a:blip>
          <a:stretch>
            <a:fillRect/>
          </a:stretch>
        </p:blipFill>
        <p:spPr>
          <a:xfrm>
            <a:off x="-377200" y="2505075"/>
            <a:ext cx="1478900" cy="2071174"/>
          </a:xfrm>
          <a:prstGeom prst="rect">
            <a:avLst/>
          </a:prstGeom>
          <a:noFill/>
          <a:ln>
            <a:noFill/>
          </a:ln>
        </p:spPr>
      </p:pic>
      <p:pic>
        <p:nvPicPr>
          <p:cNvPr id="64" name="Google Shape;64;p13"/>
          <p:cNvPicPr preferRelativeResize="0"/>
          <p:nvPr/>
        </p:nvPicPr>
        <p:blipFill>
          <a:blip r:embed="rId12">
            <a:alphaModFix/>
          </a:blip>
          <a:stretch>
            <a:fillRect/>
          </a:stretch>
        </p:blipFill>
        <p:spPr>
          <a:xfrm>
            <a:off x="81175" y="600225"/>
            <a:ext cx="1151950" cy="1491130"/>
          </a:xfrm>
          <a:prstGeom prst="rect">
            <a:avLst/>
          </a:prstGeom>
          <a:noFill/>
          <a:ln>
            <a:noFill/>
          </a:ln>
          <a:effectLst>
            <a:outerShdw blurRad="57150" dist="19050" dir="5400000" algn="bl" rotWithShape="0">
              <a:srgbClr val="000000">
                <a:alpha val="50000"/>
              </a:srgbClr>
            </a:outerShdw>
          </a:effectLst>
        </p:spPr>
      </p:pic>
      <p:pic>
        <p:nvPicPr>
          <p:cNvPr id="65" name="Google Shape;65;p13"/>
          <p:cNvPicPr preferRelativeResize="0"/>
          <p:nvPr/>
        </p:nvPicPr>
        <p:blipFill>
          <a:blip r:embed="rId13">
            <a:alphaModFix/>
          </a:blip>
          <a:stretch>
            <a:fillRect/>
          </a:stretch>
        </p:blipFill>
        <p:spPr>
          <a:xfrm>
            <a:off x="7737975" y="1582361"/>
            <a:ext cx="1151950" cy="1472279"/>
          </a:xfrm>
          <a:prstGeom prst="rect">
            <a:avLst/>
          </a:prstGeom>
          <a:noFill/>
          <a:ln>
            <a:noFill/>
          </a:ln>
        </p:spPr>
      </p:pic>
    </p:spTree>
    <p:extLst>
      <p:ext uri="{BB962C8B-B14F-4D97-AF65-F5344CB8AC3E}">
        <p14:creationId xmlns:p14="http://schemas.microsoft.com/office/powerpoint/2010/main" val="344472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2"/>
        <p:cNvGrpSpPr/>
        <p:nvPr/>
      </p:nvGrpSpPr>
      <p:grpSpPr>
        <a:xfrm>
          <a:off x="0" y="0"/>
          <a:ext cx="0" cy="0"/>
          <a:chOff x="0" y="0"/>
          <a:chExt cx="0" cy="0"/>
        </a:xfrm>
      </p:grpSpPr>
      <p:pic>
        <p:nvPicPr>
          <p:cNvPr id="523" name="Google Shape;523;p40"/>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524" name="Google Shape;524;p40"/>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525" name="Google Shape;525;p40"/>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526" name="Google Shape;526;p40"/>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527" name="Google Shape;527;p40"/>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528" name="Google Shape;528;p40"/>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529" name="Google Shape;529;p40"/>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530" name="Google Shape;530;p40"/>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p40"/>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532" name="Google Shape;532;p40"/>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533" name="Google Shape;533;p40"/>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534" name="Google Shape;534;p40"/>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535" name="Google Shape;535;p40"/>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Online Platform</a:t>
            </a:r>
            <a:endParaRPr sz="3700" b="1">
              <a:latin typeface="Architects Daughter"/>
              <a:ea typeface="Architects Daughter"/>
              <a:cs typeface="Architects Daughter"/>
              <a:sym typeface="Architects Daughter"/>
            </a:endParaRPr>
          </a:p>
        </p:txBody>
      </p:sp>
      <p:sp>
        <p:nvSpPr>
          <p:cNvPr id="536" name="Google Shape;536;p40"/>
          <p:cNvSpPr txBox="1"/>
          <p:nvPr/>
        </p:nvSpPr>
        <p:spPr>
          <a:xfrm>
            <a:off x="1636275" y="1908050"/>
            <a:ext cx="5628300" cy="75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b="1">
                <a:latin typeface="Architects Daughter"/>
                <a:ea typeface="Architects Daughter"/>
                <a:cs typeface="Architects Daughter"/>
                <a:sym typeface="Architects Daughter"/>
              </a:rPr>
              <a:t>Your children will learn math at their own pace—IXL's adaptive questions automatically adjust to just the right level of difficulty. A wide variety of question types keeps practice sessions fresh and enables all types of learners to reach their full potential.  IXL will be assigned daily and will support the math lessons taught in class. I am requesting that your child work on IXL for 10-15 minutes a day.</a:t>
            </a:r>
            <a:endParaRPr b="1">
              <a:latin typeface="Architects Daughter"/>
              <a:ea typeface="Architects Daughter"/>
              <a:cs typeface="Architects Daughter"/>
              <a:sym typeface="Architects Daughter"/>
            </a:endParaRPr>
          </a:p>
        </p:txBody>
      </p:sp>
      <p:pic>
        <p:nvPicPr>
          <p:cNvPr id="537" name="Google Shape;537;p40"/>
          <p:cNvPicPr preferRelativeResize="0"/>
          <p:nvPr/>
        </p:nvPicPr>
        <p:blipFill>
          <a:blip r:embed="rId14">
            <a:alphaModFix/>
          </a:blip>
          <a:stretch>
            <a:fillRect/>
          </a:stretch>
        </p:blipFill>
        <p:spPr>
          <a:xfrm>
            <a:off x="2578925" y="1037825"/>
            <a:ext cx="4055975" cy="965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1"/>
        <p:cNvGrpSpPr/>
        <p:nvPr/>
      </p:nvGrpSpPr>
      <p:grpSpPr>
        <a:xfrm>
          <a:off x="0" y="0"/>
          <a:ext cx="0" cy="0"/>
          <a:chOff x="0" y="0"/>
          <a:chExt cx="0" cy="0"/>
        </a:xfrm>
      </p:grpSpPr>
      <p:pic>
        <p:nvPicPr>
          <p:cNvPr id="542" name="Google Shape;542;p41"/>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543" name="Google Shape;543;p41"/>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544" name="Google Shape;544;p41"/>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545" name="Google Shape;545;p41"/>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546" name="Google Shape;546;p41"/>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547" name="Google Shape;547;p41"/>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548" name="Google Shape;548;p41"/>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549" name="Google Shape;549;p41"/>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0" name="Google Shape;550;p41"/>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551" name="Google Shape;551;p41"/>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552" name="Google Shape;552;p41"/>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553" name="Google Shape;553;p41"/>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554" name="Google Shape;554;p41"/>
          <p:cNvSpPr txBox="1"/>
          <p:nvPr/>
        </p:nvSpPr>
        <p:spPr>
          <a:xfrm>
            <a:off x="1426525" y="85225"/>
            <a:ext cx="68301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IXL Recommended Skills</a:t>
            </a:r>
            <a:endParaRPr sz="3700" b="1">
              <a:latin typeface="Architects Daughter"/>
              <a:ea typeface="Architects Daughter"/>
              <a:cs typeface="Architects Daughter"/>
              <a:sym typeface="Architects Daughter"/>
            </a:endParaRPr>
          </a:p>
        </p:txBody>
      </p:sp>
      <p:sp>
        <p:nvSpPr>
          <p:cNvPr id="555" name="Google Shape;555;p41"/>
          <p:cNvSpPr txBox="1"/>
          <p:nvPr/>
        </p:nvSpPr>
        <p:spPr>
          <a:xfrm>
            <a:off x="1560400" y="3100038"/>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Architects Daughter"/>
              <a:ea typeface="Architects Daughter"/>
              <a:cs typeface="Architects Daughter"/>
              <a:sym typeface="Architects Daughter"/>
            </a:endParaRPr>
          </a:p>
        </p:txBody>
      </p:sp>
      <p:pic>
        <p:nvPicPr>
          <p:cNvPr id="556" name="Google Shape;556;p41"/>
          <p:cNvPicPr preferRelativeResize="0"/>
          <p:nvPr/>
        </p:nvPicPr>
        <p:blipFill>
          <a:blip r:embed="rId14">
            <a:alphaModFix/>
          </a:blip>
          <a:stretch>
            <a:fillRect/>
          </a:stretch>
        </p:blipFill>
        <p:spPr>
          <a:xfrm>
            <a:off x="1852275" y="931712"/>
            <a:ext cx="5372100" cy="2852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0"/>
        <p:cNvGrpSpPr/>
        <p:nvPr/>
      </p:nvGrpSpPr>
      <p:grpSpPr>
        <a:xfrm>
          <a:off x="0" y="0"/>
          <a:ext cx="0" cy="0"/>
          <a:chOff x="0" y="0"/>
          <a:chExt cx="0" cy="0"/>
        </a:xfrm>
      </p:grpSpPr>
      <p:pic>
        <p:nvPicPr>
          <p:cNvPr id="561" name="Google Shape;561;p42"/>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562" name="Google Shape;562;p42"/>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563" name="Google Shape;563;p42"/>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564" name="Google Shape;564;p42"/>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565" name="Google Shape;565;p42"/>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566" name="Google Shape;566;p42"/>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567" name="Google Shape;567;p42"/>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568" name="Google Shape;568;p42"/>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9" name="Google Shape;569;p42"/>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570" name="Google Shape;570;p42"/>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571" name="Google Shape;571;p42"/>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572" name="Google Shape;572;p42"/>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573" name="Google Shape;573;p42"/>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Accelerated Reader</a:t>
            </a:r>
            <a:endParaRPr sz="3700" b="1">
              <a:latin typeface="Architects Daughter"/>
              <a:ea typeface="Architects Daughter"/>
              <a:cs typeface="Architects Daughter"/>
              <a:sym typeface="Architects Daughter"/>
            </a:endParaRPr>
          </a:p>
        </p:txBody>
      </p:sp>
      <p:sp>
        <p:nvSpPr>
          <p:cNvPr id="574" name="Google Shape;574;p42"/>
          <p:cNvSpPr txBox="1"/>
          <p:nvPr/>
        </p:nvSpPr>
        <p:spPr>
          <a:xfrm>
            <a:off x="1560400" y="1094400"/>
            <a:ext cx="5964000" cy="2954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b="1">
                <a:latin typeface="Architects Daughter"/>
                <a:ea typeface="Architects Daughter"/>
                <a:cs typeface="Architects Daughter"/>
                <a:sym typeface="Architects Daughter"/>
              </a:rPr>
              <a:t>Once a student has mastered their 10 sets of sight words, they will have the opportunity to begin taking AR tests. They may either read a book with you or I will have live recordings posted on Seesaw. Accelerated Reader assesses their comprehension skills. They will access on their classlink and their username/password will be the same as their classlink one.</a:t>
            </a:r>
            <a:r>
              <a:rPr lang="en" b="1">
                <a:latin typeface="Architects Daughter"/>
                <a:ea typeface="Architects Daughter"/>
                <a:cs typeface="Architects Daughter"/>
                <a:sym typeface="Architects Daughter"/>
              </a:rPr>
              <a:t> </a:t>
            </a:r>
            <a:endParaRPr b="1">
              <a:latin typeface="Architects Daughter"/>
              <a:ea typeface="Architects Daughter"/>
              <a:cs typeface="Architects Daughter"/>
              <a:sym typeface="Architects Daughte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8"/>
        <p:cNvGrpSpPr/>
        <p:nvPr/>
      </p:nvGrpSpPr>
      <p:grpSpPr>
        <a:xfrm>
          <a:off x="0" y="0"/>
          <a:ext cx="0" cy="0"/>
          <a:chOff x="0" y="0"/>
          <a:chExt cx="0" cy="0"/>
        </a:xfrm>
      </p:grpSpPr>
      <p:pic>
        <p:nvPicPr>
          <p:cNvPr id="579" name="Google Shape;579;p43"/>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580" name="Google Shape;580;p43"/>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581" name="Google Shape;581;p43"/>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582" name="Google Shape;582;p43"/>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583" name="Google Shape;583;p43"/>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584" name="Google Shape;584;p43"/>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585" name="Google Shape;585;p43"/>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586" name="Google Shape;586;p43"/>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7" name="Google Shape;587;p43"/>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588" name="Google Shape;588;p43"/>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589" name="Google Shape;589;p43"/>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590" name="Google Shape;590;p43"/>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591" name="Google Shape;591;p43"/>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700" b="1">
              <a:latin typeface="Architects Daughter"/>
              <a:ea typeface="Architects Daughter"/>
              <a:cs typeface="Architects Daughter"/>
              <a:sym typeface="Architects Daughter"/>
            </a:endParaRPr>
          </a:p>
        </p:txBody>
      </p:sp>
      <p:sp>
        <p:nvSpPr>
          <p:cNvPr id="592" name="Google Shape;592;p43"/>
          <p:cNvSpPr txBox="1"/>
          <p:nvPr/>
        </p:nvSpPr>
        <p:spPr>
          <a:xfrm>
            <a:off x="1632850" y="1307825"/>
            <a:ext cx="61722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latin typeface="Architects Daughter"/>
                <a:ea typeface="Architects Daughter"/>
                <a:cs typeface="Architects Daughter"/>
                <a:sym typeface="Architects Daughter"/>
              </a:rPr>
              <a:t>   KIndergarten Curriculum</a:t>
            </a:r>
            <a:endParaRPr sz="3400" b="1">
              <a:latin typeface="Architects Daughter"/>
              <a:ea typeface="Architects Daughter"/>
              <a:cs typeface="Architects Daughter"/>
              <a:sym typeface="Architects Daughter"/>
            </a:endParaRPr>
          </a:p>
        </p:txBody>
      </p:sp>
      <p:pic>
        <p:nvPicPr>
          <p:cNvPr id="593" name="Google Shape;593;p43"/>
          <p:cNvPicPr preferRelativeResize="0"/>
          <p:nvPr/>
        </p:nvPicPr>
        <p:blipFill>
          <a:blip r:embed="rId14">
            <a:alphaModFix/>
          </a:blip>
          <a:stretch>
            <a:fillRect/>
          </a:stretch>
        </p:blipFill>
        <p:spPr>
          <a:xfrm>
            <a:off x="2753713" y="2242450"/>
            <a:ext cx="3524250" cy="1295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7"/>
        <p:cNvGrpSpPr/>
        <p:nvPr/>
      </p:nvGrpSpPr>
      <p:grpSpPr>
        <a:xfrm>
          <a:off x="0" y="0"/>
          <a:ext cx="0" cy="0"/>
          <a:chOff x="0" y="0"/>
          <a:chExt cx="0" cy="0"/>
        </a:xfrm>
      </p:grpSpPr>
      <p:pic>
        <p:nvPicPr>
          <p:cNvPr id="598" name="Google Shape;598;p44"/>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599" name="Google Shape;599;p44"/>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600" name="Google Shape;600;p44"/>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601" name="Google Shape;601;p44"/>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602" name="Google Shape;602;p44"/>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603" name="Google Shape;603;p44"/>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604" name="Google Shape;604;p44"/>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605" name="Google Shape;605;p44"/>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6" name="Google Shape;606;p44"/>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607" name="Google Shape;607;p44"/>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608" name="Google Shape;608;p44"/>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609" name="Google Shape;609;p44"/>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610" name="Google Shape;610;p44"/>
          <p:cNvSpPr txBox="1"/>
          <p:nvPr/>
        </p:nvSpPr>
        <p:spPr>
          <a:xfrm>
            <a:off x="1280525" y="85225"/>
            <a:ext cx="69759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a:t>
            </a:r>
            <a:endParaRPr sz="3700" b="1">
              <a:latin typeface="Architects Daughter"/>
              <a:ea typeface="Architects Daughter"/>
              <a:cs typeface="Architects Daughter"/>
              <a:sym typeface="Architects Daughter"/>
            </a:endParaRPr>
          </a:p>
        </p:txBody>
      </p:sp>
      <p:sp>
        <p:nvSpPr>
          <p:cNvPr id="611" name="Google Shape;611;p44"/>
          <p:cNvSpPr txBox="1"/>
          <p:nvPr/>
        </p:nvSpPr>
        <p:spPr>
          <a:xfrm>
            <a:off x="1560400" y="3100038"/>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Architects Daughter"/>
              <a:ea typeface="Architects Daughter"/>
              <a:cs typeface="Architects Daughter"/>
              <a:sym typeface="Architects Daughter"/>
            </a:endParaRPr>
          </a:p>
        </p:txBody>
      </p:sp>
      <p:sp>
        <p:nvSpPr>
          <p:cNvPr id="612" name="Google Shape;612;p44"/>
          <p:cNvSpPr txBox="1"/>
          <p:nvPr/>
        </p:nvSpPr>
        <p:spPr>
          <a:xfrm>
            <a:off x="1468448" y="875900"/>
            <a:ext cx="6033600" cy="300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300" b="1">
                <a:uFill>
                  <a:noFill/>
                </a:uFill>
                <a:latin typeface="Architects Daughter"/>
                <a:ea typeface="Architects Daughter"/>
                <a:cs typeface="Architects Daughter"/>
                <a:sym typeface="Architects Daughter"/>
                <a:hlinkClick r:id="rId14"/>
              </a:rPr>
              <a:t>To view the Common Core standards in all subjects, please access the following link;</a:t>
            </a:r>
            <a:endParaRPr sz="1300" b="1">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sz="2000" b="1" u="sng">
                <a:latin typeface="Architects Daughter"/>
                <a:ea typeface="Architects Daughter"/>
                <a:cs typeface="Architects Daughter"/>
                <a:sym typeface="Architects Daughter"/>
                <a:hlinkClick r:id="rId14"/>
              </a:rPr>
              <a:t>http://www.teachingfirst.net/standardskinder.htm</a:t>
            </a:r>
            <a:endParaRPr sz="2000" b="1" u="sng">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sz="2000" b="1" u="sng">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sz="2100" b="1" u="sng">
                <a:latin typeface="Architects Daughter"/>
                <a:ea typeface="Architects Daughter"/>
                <a:cs typeface="Architects Daughter"/>
                <a:sym typeface="Architects Daughter"/>
              </a:rPr>
              <a:t>W</a:t>
            </a:r>
            <a:r>
              <a:rPr lang="en" sz="2100" b="1">
                <a:uFill>
                  <a:noFill/>
                </a:uFill>
                <a:latin typeface="Architects Daughter"/>
                <a:ea typeface="Architects Daughter"/>
                <a:cs typeface="Architects Daughter"/>
                <a:sym typeface="Architects Daughter"/>
                <a:hlinkClick r:id="rId14"/>
              </a:rPr>
              <a:t>e will be focusing on  the 10 identified essential standards for both Math and ELA.</a:t>
            </a:r>
            <a:endParaRPr sz="2100" b="1">
              <a:latin typeface="Architects Daughter"/>
              <a:ea typeface="Architects Daughter"/>
              <a:cs typeface="Architects Daughter"/>
              <a:sym typeface="Architects Daughte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6"/>
        <p:cNvGrpSpPr/>
        <p:nvPr/>
      </p:nvGrpSpPr>
      <p:grpSpPr>
        <a:xfrm>
          <a:off x="0" y="0"/>
          <a:ext cx="0" cy="0"/>
          <a:chOff x="0" y="0"/>
          <a:chExt cx="0" cy="0"/>
        </a:xfrm>
      </p:grpSpPr>
      <p:pic>
        <p:nvPicPr>
          <p:cNvPr id="637" name="Google Shape;637;p46"/>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638" name="Google Shape;638;p46"/>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639" name="Google Shape;639;p46"/>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640" name="Google Shape;640;p46"/>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641" name="Google Shape;641;p46"/>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642" name="Google Shape;642;p46"/>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643" name="Google Shape;643;p46"/>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644" name="Google Shape;644;p46"/>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5" name="Google Shape;645;p46"/>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646" name="Google Shape;646;p46"/>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647" name="Google Shape;647;p46"/>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648" name="Google Shape;648;p46"/>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649" name="Google Shape;649;p46"/>
          <p:cNvSpPr txBox="1"/>
          <p:nvPr/>
        </p:nvSpPr>
        <p:spPr>
          <a:xfrm>
            <a:off x="1560400" y="3100038"/>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Architects Daughter"/>
              <a:ea typeface="Architects Daughter"/>
              <a:cs typeface="Architects Daughter"/>
              <a:sym typeface="Architects Daughter"/>
            </a:endParaRPr>
          </a:p>
        </p:txBody>
      </p:sp>
      <p:sp>
        <p:nvSpPr>
          <p:cNvPr id="650" name="Google Shape;650;p46"/>
          <p:cNvSpPr txBox="1"/>
          <p:nvPr/>
        </p:nvSpPr>
        <p:spPr>
          <a:xfrm>
            <a:off x="1688911" y="838325"/>
            <a:ext cx="55998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500" b="1">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600" b="1">
                <a:latin typeface="Architects Daughter"/>
                <a:ea typeface="Architects Daughter"/>
                <a:cs typeface="Architects Daughter"/>
                <a:sym typeface="Architects Daughter"/>
              </a:rPr>
              <a:t> </a:t>
            </a:r>
            <a:endParaRPr sz="1600" b="1">
              <a:latin typeface="Architects Daughter"/>
              <a:ea typeface="Architects Daughter"/>
              <a:cs typeface="Architects Daughter"/>
              <a:sym typeface="Architects Daughter"/>
            </a:endParaRPr>
          </a:p>
        </p:txBody>
      </p:sp>
      <p:sp>
        <p:nvSpPr>
          <p:cNvPr id="651" name="Google Shape;651;p46"/>
          <p:cNvSpPr txBox="1"/>
          <p:nvPr/>
        </p:nvSpPr>
        <p:spPr>
          <a:xfrm>
            <a:off x="2429060" y="89822"/>
            <a:ext cx="62406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b="1" dirty="0">
                <a:latin typeface="Architects Daughter"/>
                <a:ea typeface="Architects Daughter"/>
                <a:cs typeface="Architects Daughter"/>
                <a:sym typeface="Architects Daughter"/>
              </a:rPr>
              <a:t>Language Arts</a:t>
            </a:r>
            <a:endParaRPr sz="3800" b="1" dirty="0">
              <a:latin typeface="Architects Daughter"/>
              <a:ea typeface="Architects Daughter"/>
              <a:cs typeface="Architects Daughter"/>
              <a:sym typeface="Architects Daughter"/>
            </a:endParaRPr>
          </a:p>
        </p:txBody>
      </p:sp>
      <p:sp>
        <p:nvSpPr>
          <p:cNvPr id="652" name="Google Shape;652;p46"/>
          <p:cNvSpPr txBox="1"/>
          <p:nvPr/>
        </p:nvSpPr>
        <p:spPr>
          <a:xfrm>
            <a:off x="1725450" y="1168700"/>
            <a:ext cx="5525400" cy="249296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dirty="0">
                <a:latin typeface="Architects Daughter"/>
                <a:ea typeface="Architects Daughter"/>
                <a:cs typeface="Architects Daughter"/>
                <a:sym typeface="Architects Daughter"/>
              </a:rPr>
              <a:t>Sight Words</a:t>
            </a:r>
            <a:endParaRPr sz="3000" b="1" dirty="0">
              <a:latin typeface="Architects Daughter"/>
              <a:ea typeface="Architects Daughter"/>
              <a:cs typeface="Architects Daughter"/>
              <a:sym typeface="Architects Daughter"/>
            </a:endParaRPr>
          </a:p>
          <a:p>
            <a:pPr marL="0" lvl="0" indent="0" algn="l" rtl="0">
              <a:spcBef>
                <a:spcPts val="0"/>
              </a:spcBef>
              <a:spcAft>
                <a:spcPts val="0"/>
              </a:spcAft>
              <a:buNone/>
            </a:pPr>
            <a:r>
              <a:rPr lang="en" sz="3000" b="1" dirty="0">
                <a:latin typeface="Architects Daughter"/>
                <a:ea typeface="Architects Daughter"/>
                <a:cs typeface="Architects Daughter"/>
                <a:sym typeface="Architects Daughter"/>
              </a:rPr>
              <a:t>Dynamic Literacy Readers</a:t>
            </a:r>
            <a:endParaRPr sz="3000" b="1" dirty="0">
              <a:latin typeface="Architects Daughter"/>
              <a:ea typeface="Architects Daughter"/>
              <a:cs typeface="Architects Daughter"/>
              <a:sym typeface="Architects Daughter"/>
            </a:endParaRPr>
          </a:p>
          <a:p>
            <a:pPr marL="0" lvl="0" indent="0" algn="l" rtl="0">
              <a:spcBef>
                <a:spcPts val="0"/>
              </a:spcBef>
              <a:spcAft>
                <a:spcPts val="0"/>
              </a:spcAft>
              <a:buNone/>
            </a:pPr>
            <a:r>
              <a:rPr lang="en" sz="3000" b="1" dirty="0">
                <a:latin typeface="Architects Daughter"/>
                <a:ea typeface="Architects Daughter"/>
                <a:cs typeface="Architects Daughter"/>
                <a:sym typeface="Architects Daughter"/>
              </a:rPr>
              <a:t>Writing </a:t>
            </a:r>
            <a:endParaRPr sz="3000" b="1" dirty="0">
              <a:latin typeface="Architects Daughter"/>
              <a:ea typeface="Architects Daughter"/>
              <a:cs typeface="Architects Daughter"/>
              <a:sym typeface="Architects Daughter"/>
            </a:endParaRPr>
          </a:p>
          <a:p>
            <a:pPr marL="0" lvl="0" indent="0" algn="l" rtl="0">
              <a:spcBef>
                <a:spcPts val="0"/>
              </a:spcBef>
              <a:spcAft>
                <a:spcPts val="0"/>
              </a:spcAft>
              <a:buNone/>
            </a:pPr>
            <a:r>
              <a:rPr lang="en" sz="3000" b="1" dirty="0">
                <a:latin typeface="Architects Daughter"/>
                <a:ea typeface="Architects Daughter"/>
                <a:cs typeface="Architects Daughter"/>
                <a:sym typeface="Architects Daughter"/>
              </a:rPr>
              <a:t>Phonics Instruction</a:t>
            </a:r>
          </a:p>
          <a:p>
            <a:pPr marL="0" lvl="0" indent="0" algn="l" rtl="0">
              <a:spcBef>
                <a:spcPts val="0"/>
              </a:spcBef>
              <a:spcAft>
                <a:spcPts val="0"/>
              </a:spcAft>
              <a:buNone/>
            </a:pPr>
            <a:r>
              <a:rPr lang="en" sz="3000" b="1" dirty="0">
                <a:latin typeface="Architects Daughter"/>
                <a:ea typeface="Architects Daughter"/>
                <a:cs typeface="Architects Daughter"/>
                <a:sym typeface="Architects Daughter"/>
              </a:rPr>
              <a:t>Reading Comprehension</a:t>
            </a:r>
            <a:endParaRPr sz="3000" b="1" dirty="0">
              <a:latin typeface="Architects Daughter"/>
              <a:ea typeface="Architects Daughter"/>
              <a:cs typeface="Architects Daughter"/>
              <a:sym typeface="Architects Daughte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6"/>
        <p:cNvGrpSpPr/>
        <p:nvPr/>
      </p:nvGrpSpPr>
      <p:grpSpPr>
        <a:xfrm>
          <a:off x="0" y="0"/>
          <a:ext cx="0" cy="0"/>
          <a:chOff x="0" y="0"/>
          <a:chExt cx="0" cy="0"/>
        </a:xfrm>
      </p:grpSpPr>
      <p:pic>
        <p:nvPicPr>
          <p:cNvPr id="657" name="Google Shape;657;p47"/>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658" name="Google Shape;658;p47"/>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659" name="Google Shape;659;p47"/>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660" name="Google Shape;660;p47"/>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661" name="Google Shape;661;p47"/>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662" name="Google Shape;662;p47"/>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663" name="Google Shape;663;p47"/>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664" name="Google Shape;664;p47"/>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5" name="Google Shape;665;p47"/>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666" name="Google Shape;666;p47"/>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667" name="Google Shape;667;p47"/>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668" name="Google Shape;668;p47"/>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669" name="Google Shape;669;p47"/>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Sight WOrds</a:t>
            </a:r>
            <a:endParaRPr sz="3700" b="1">
              <a:latin typeface="Architects Daughter"/>
              <a:ea typeface="Architects Daughter"/>
              <a:cs typeface="Architects Daughter"/>
              <a:sym typeface="Architects Daughter"/>
            </a:endParaRPr>
          </a:p>
        </p:txBody>
      </p:sp>
      <p:sp>
        <p:nvSpPr>
          <p:cNvPr id="670" name="Google Shape;670;p47"/>
          <p:cNvSpPr txBox="1"/>
          <p:nvPr/>
        </p:nvSpPr>
        <p:spPr>
          <a:xfrm>
            <a:off x="1770669" y="2768900"/>
            <a:ext cx="5931300" cy="106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700" b="1" dirty="0">
                <a:latin typeface="Architects Daughter"/>
                <a:ea typeface="Architects Daughter"/>
                <a:cs typeface="Architects Daughter"/>
                <a:sym typeface="Architects Daughter"/>
              </a:rPr>
              <a:t>Sight words will be tested weekly. I will let you know which day of the week it will take place on. Please practice these on a daily basis. </a:t>
            </a:r>
            <a:endParaRPr sz="1700" b="1" dirty="0">
              <a:latin typeface="Architects Daughter"/>
              <a:ea typeface="Architects Daughter"/>
              <a:cs typeface="Architects Daughter"/>
              <a:sym typeface="Architects Daughter"/>
            </a:endParaRPr>
          </a:p>
        </p:txBody>
      </p:sp>
      <p:pic>
        <p:nvPicPr>
          <p:cNvPr id="671" name="Google Shape;671;p47"/>
          <p:cNvPicPr preferRelativeResize="0"/>
          <p:nvPr/>
        </p:nvPicPr>
        <p:blipFill>
          <a:blip r:embed="rId14">
            <a:alphaModFix/>
          </a:blip>
          <a:stretch>
            <a:fillRect/>
          </a:stretch>
        </p:blipFill>
        <p:spPr>
          <a:xfrm>
            <a:off x="2202511" y="1033025"/>
            <a:ext cx="4629915" cy="173402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5"/>
        <p:cNvGrpSpPr/>
        <p:nvPr/>
      </p:nvGrpSpPr>
      <p:grpSpPr>
        <a:xfrm>
          <a:off x="0" y="0"/>
          <a:ext cx="0" cy="0"/>
          <a:chOff x="0" y="0"/>
          <a:chExt cx="0" cy="0"/>
        </a:xfrm>
      </p:grpSpPr>
      <p:pic>
        <p:nvPicPr>
          <p:cNvPr id="676" name="Google Shape;676;p48"/>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677" name="Google Shape;677;p48"/>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678" name="Google Shape;678;p48"/>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679" name="Google Shape;679;p48"/>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680" name="Google Shape;680;p48"/>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681" name="Google Shape;681;p48"/>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682" name="Google Shape;682;p48"/>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683" name="Google Shape;683;p48"/>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4" name="Google Shape;684;p48"/>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685" name="Google Shape;685;p48"/>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686" name="Google Shape;686;p48"/>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687" name="Google Shape;687;p48"/>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688" name="Google Shape;688;p48"/>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a:t>
            </a:r>
            <a:r>
              <a:rPr lang="en" sz="3200" b="1">
                <a:latin typeface="Architects Daughter"/>
                <a:ea typeface="Architects Daughter"/>
                <a:cs typeface="Architects Daughter"/>
                <a:sym typeface="Architects Daughter"/>
              </a:rPr>
              <a:t>Dynamic Literacy Readers</a:t>
            </a:r>
            <a:endParaRPr sz="3200" b="1">
              <a:latin typeface="Architects Daughter"/>
              <a:ea typeface="Architects Daughter"/>
              <a:cs typeface="Architects Daughter"/>
              <a:sym typeface="Architects Daughter"/>
            </a:endParaRPr>
          </a:p>
        </p:txBody>
      </p:sp>
      <p:sp>
        <p:nvSpPr>
          <p:cNvPr id="689" name="Google Shape;689;p48"/>
          <p:cNvSpPr txBox="1"/>
          <p:nvPr/>
        </p:nvSpPr>
        <p:spPr>
          <a:xfrm>
            <a:off x="1682175" y="957713"/>
            <a:ext cx="5712300" cy="280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200">
                <a:solidFill>
                  <a:schemeClr val="dk1"/>
                </a:solidFill>
                <a:latin typeface="Architects Daughter"/>
                <a:ea typeface="Architects Daughter"/>
                <a:cs typeface="Architects Daughter"/>
                <a:sym typeface="Architects Daughter"/>
              </a:rPr>
              <a:t>Phonics books will be sent home when a student knows all of their sounds. Books will be sent home on Mondays and should be returned on Friday when they will be tested. If read fluently they will receive the next one on Monday.</a:t>
            </a:r>
            <a:endParaRPr sz="2200">
              <a:solidFill>
                <a:schemeClr val="dk1"/>
              </a:solidFill>
              <a:latin typeface="Architects Daughter"/>
              <a:ea typeface="Architects Daughter"/>
              <a:cs typeface="Architects Daughter"/>
              <a:sym typeface="Architects Daughte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3"/>
        <p:cNvGrpSpPr/>
        <p:nvPr/>
      </p:nvGrpSpPr>
      <p:grpSpPr>
        <a:xfrm>
          <a:off x="0" y="0"/>
          <a:ext cx="0" cy="0"/>
          <a:chOff x="0" y="0"/>
          <a:chExt cx="0" cy="0"/>
        </a:xfrm>
      </p:grpSpPr>
      <p:pic>
        <p:nvPicPr>
          <p:cNvPr id="694" name="Google Shape;694;p49"/>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695" name="Google Shape;695;p49"/>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696" name="Google Shape;696;p49"/>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697" name="Google Shape;697;p49"/>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698" name="Google Shape;698;p49"/>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699" name="Google Shape;699;p49"/>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700" name="Google Shape;700;p49"/>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701" name="Google Shape;701;p49"/>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2" name="Google Shape;702;p49"/>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703" name="Google Shape;703;p49"/>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704" name="Google Shape;704;p49"/>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705" name="Google Shape;705;p49"/>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706" name="Google Shape;706;p49"/>
          <p:cNvSpPr txBox="1"/>
          <p:nvPr/>
        </p:nvSpPr>
        <p:spPr>
          <a:xfrm>
            <a:off x="3086851" y="85250"/>
            <a:ext cx="22551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a:t>
            </a:r>
            <a:r>
              <a:rPr lang="en" sz="4000" b="1">
                <a:latin typeface="Architects Daughter"/>
                <a:ea typeface="Architects Daughter"/>
                <a:cs typeface="Architects Daughter"/>
                <a:sym typeface="Architects Daughter"/>
              </a:rPr>
              <a:t>Writing</a:t>
            </a:r>
            <a:endParaRPr sz="4000" b="1">
              <a:latin typeface="Architects Daughter"/>
              <a:ea typeface="Architects Daughter"/>
              <a:cs typeface="Architects Daughter"/>
              <a:sym typeface="Architects Daughter"/>
            </a:endParaRPr>
          </a:p>
        </p:txBody>
      </p:sp>
      <p:sp>
        <p:nvSpPr>
          <p:cNvPr id="707" name="Google Shape;707;p49"/>
          <p:cNvSpPr txBox="1"/>
          <p:nvPr/>
        </p:nvSpPr>
        <p:spPr>
          <a:xfrm>
            <a:off x="1700546" y="1149062"/>
            <a:ext cx="5525400" cy="301291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dirty="0">
                <a:solidFill>
                  <a:schemeClr val="dk1"/>
                </a:solidFill>
                <a:latin typeface="Architects Daughter"/>
                <a:ea typeface="Architects Daughter"/>
                <a:cs typeface="Architects Daughter"/>
                <a:sym typeface="Architects Daughter"/>
              </a:rPr>
              <a:t>Through drawing, dictating and writing , your child will be asked to write on three different topics..</a:t>
            </a:r>
            <a:endParaRPr sz="1800" b="1" dirty="0">
              <a:solidFill>
                <a:schemeClr val="dk1"/>
              </a:solidFill>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800" b="1" dirty="0">
                <a:solidFill>
                  <a:schemeClr val="dk1"/>
                </a:solidFill>
                <a:latin typeface="Architects Daughter"/>
                <a:ea typeface="Architects Daughter"/>
                <a:cs typeface="Architects Daughter"/>
                <a:sym typeface="Architects Daughter"/>
              </a:rPr>
              <a:t>*An opinion *An informative *A narrative</a:t>
            </a:r>
            <a:endParaRPr sz="1800" b="1" dirty="0">
              <a:solidFill>
                <a:schemeClr val="dk1"/>
              </a:solidFill>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800" b="1" dirty="0">
                <a:solidFill>
                  <a:schemeClr val="dk1"/>
                </a:solidFill>
                <a:latin typeface="Architects Daughter"/>
                <a:ea typeface="Architects Daughter"/>
                <a:cs typeface="Architects Daughter"/>
                <a:sym typeface="Architects Daughter"/>
              </a:rPr>
              <a:t>In order to meet the standard they will have to write 3-4 sentences on their own by the end of the school year. Writing should inlcude capital letters, punctuaiton and phonetically spelled words. </a:t>
            </a:r>
            <a:endParaRPr sz="1800" b="1" dirty="0">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b="1" dirty="0">
              <a:solidFill>
                <a:schemeClr val="dk1"/>
              </a:solidFill>
              <a:latin typeface="Architects Daughter"/>
              <a:ea typeface="Architects Daughter"/>
              <a:cs typeface="Architects Daughter"/>
              <a:sym typeface="Architects Daughte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1"/>
        <p:cNvGrpSpPr/>
        <p:nvPr/>
      </p:nvGrpSpPr>
      <p:grpSpPr>
        <a:xfrm>
          <a:off x="0" y="0"/>
          <a:ext cx="0" cy="0"/>
          <a:chOff x="0" y="0"/>
          <a:chExt cx="0" cy="0"/>
        </a:xfrm>
      </p:grpSpPr>
      <p:pic>
        <p:nvPicPr>
          <p:cNvPr id="712" name="Google Shape;712;p50"/>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713" name="Google Shape;713;p50"/>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714" name="Google Shape;714;p50"/>
          <p:cNvPicPr preferRelativeResize="0"/>
          <p:nvPr/>
        </p:nvPicPr>
        <p:blipFill>
          <a:blip r:embed="rId6">
            <a:alphaModFix/>
          </a:blip>
          <a:stretch>
            <a:fillRect/>
          </a:stretch>
        </p:blipFill>
        <p:spPr>
          <a:xfrm>
            <a:off x="1269737" y="800725"/>
            <a:ext cx="6300224" cy="4287349"/>
          </a:xfrm>
          <a:prstGeom prst="rect">
            <a:avLst/>
          </a:prstGeom>
          <a:noFill/>
          <a:ln>
            <a:noFill/>
          </a:ln>
        </p:spPr>
      </p:pic>
      <p:pic>
        <p:nvPicPr>
          <p:cNvPr id="715" name="Google Shape;715;p50"/>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716" name="Google Shape;716;p50"/>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717" name="Google Shape;717;p50"/>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718" name="Google Shape;718;p50"/>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719" name="Google Shape;719;p50"/>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0" name="Google Shape;720;p50"/>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721" name="Google Shape;721;p50"/>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722" name="Google Shape;722;p50"/>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723" name="Google Shape;723;p50"/>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724" name="Google Shape;724;p50"/>
          <p:cNvSpPr txBox="1"/>
          <p:nvPr/>
        </p:nvSpPr>
        <p:spPr>
          <a:xfrm>
            <a:off x="1232527"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Phonics Instruction</a:t>
            </a:r>
            <a:endParaRPr sz="3700" b="1">
              <a:latin typeface="Architects Daughter"/>
              <a:ea typeface="Architects Daughter"/>
              <a:cs typeface="Architects Daughter"/>
              <a:sym typeface="Architects Daughter"/>
            </a:endParaRPr>
          </a:p>
        </p:txBody>
      </p:sp>
      <p:sp>
        <p:nvSpPr>
          <p:cNvPr id="725" name="Google Shape;725;p50"/>
          <p:cNvSpPr txBox="1"/>
          <p:nvPr/>
        </p:nvSpPr>
        <p:spPr>
          <a:xfrm>
            <a:off x="1477625" y="800725"/>
            <a:ext cx="5810100" cy="1541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endParaRPr sz="600" b="1" dirty="0">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sz="1700" b="1" dirty="0">
                <a:latin typeface="Architects Daughter"/>
                <a:ea typeface="Architects Daughter"/>
                <a:cs typeface="Architects Daughter"/>
                <a:sym typeface="Architects Daughter"/>
              </a:rPr>
              <a:t>I will be introducing new letter names and sounds 3-4 times a week. Please be sure to reinforce the introduced letter in your daily activities with suggested recommended activities…</a:t>
            </a:r>
            <a:endParaRPr sz="1700" b="1" dirty="0">
              <a:latin typeface="Architects Daughter"/>
              <a:ea typeface="Architects Daughter"/>
              <a:cs typeface="Architects Daughter"/>
              <a:sym typeface="Architects Daughter"/>
            </a:endParaRPr>
          </a:p>
          <a:p>
            <a:pPr marL="0" lvl="0" indent="0" algn="r" rtl="0">
              <a:lnSpc>
                <a:spcPct val="115000"/>
              </a:lnSpc>
              <a:spcBef>
                <a:spcPts val="0"/>
              </a:spcBef>
              <a:spcAft>
                <a:spcPts val="0"/>
              </a:spcAft>
              <a:buClr>
                <a:schemeClr val="dk1"/>
              </a:buClr>
              <a:buSzPts val="1100"/>
              <a:buFont typeface="Arial"/>
              <a:buNone/>
            </a:pPr>
            <a:r>
              <a:rPr lang="en" b="1" dirty="0">
                <a:latin typeface="Architects Daughter"/>
                <a:ea typeface="Architects Daughter"/>
                <a:cs typeface="Architects Daughter"/>
                <a:sym typeface="Architects Daughter"/>
              </a:rPr>
              <a:t>*I Spy the letter/sound</a:t>
            </a:r>
            <a:endParaRPr b="1" dirty="0">
              <a:latin typeface="Architects Daughter"/>
              <a:ea typeface="Architects Daughter"/>
              <a:cs typeface="Architects Daughter"/>
              <a:sym typeface="Architects Daughter"/>
            </a:endParaRPr>
          </a:p>
          <a:p>
            <a:pPr marL="0" lvl="0" indent="0" algn="r" rtl="0">
              <a:lnSpc>
                <a:spcPct val="115000"/>
              </a:lnSpc>
              <a:spcBef>
                <a:spcPts val="0"/>
              </a:spcBef>
              <a:spcAft>
                <a:spcPts val="0"/>
              </a:spcAft>
              <a:buClr>
                <a:schemeClr val="dk1"/>
              </a:buClr>
              <a:buSzPts val="1100"/>
              <a:buFont typeface="Arial"/>
              <a:buNone/>
            </a:pPr>
            <a:r>
              <a:rPr lang="en" b="1" dirty="0">
                <a:latin typeface="Architects Daughter"/>
                <a:ea typeface="Architects Daughter"/>
                <a:cs typeface="Architects Daughter"/>
                <a:sym typeface="Architects Daughter"/>
              </a:rPr>
              <a:t>*Hopscotch w/ letter/sound</a:t>
            </a:r>
            <a:endParaRPr b="1" dirty="0">
              <a:latin typeface="Architects Daughter"/>
              <a:ea typeface="Architects Daughter"/>
              <a:cs typeface="Architects Daughter"/>
              <a:sym typeface="Architects Daughter"/>
            </a:endParaRPr>
          </a:p>
          <a:p>
            <a:pPr marL="0" lvl="0" indent="0" algn="r" rtl="0">
              <a:lnSpc>
                <a:spcPct val="115000"/>
              </a:lnSpc>
              <a:spcBef>
                <a:spcPts val="0"/>
              </a:spcBef>
              <a:spcAft>
                <a:spcPts val="0"/>
              </a:spcAft>
              <a:buClr>
                <a:schemeClr val="dk1"/>
              </a:buClr>
              <a:buSzPts val="1100"/>
              <a:buFont typeface="Arial"/>
              <a:buNone/>
            </a:pPr>
            <a:r>
              <a:rPr lang="en" b="1" dirty="0">
                <a:latin typeface="Architects Daughter"/>
                <a:ea typeface="Architects Daughter"/>
                <a:cs typeface="Architects Daughter"/>
                <a:sym typeface="Architects Daughter"/>
              </a:rPr>
              <a:t>*Words that begin with…..</a:t>
            </a:r>
            <a:endParaRPr b="1" dirty="0">
              <a:latin typeface="Architects Daughter"/>
              <a:ea typeface="Architects Daughter"/>
              <a:cs typeface="Architects Daughter"/>
              <a:sym typeface="Architects Daughter"/>
            </a:endParaRPr>
          </a:p>
          <a:p>
            <a:pPr marL="0" lvl="0" indent="0" algn="r" rtl="0">
              <a:lnSpc>
                <a:spcPct val="115000"/>
              </a:lnSpc>
              <a:spcBef>
                <a:spcPts val="0"/>
              </a:spcBef>
              <a:spcAft>
                <a:spcPts val="0"/>
              </a:spcAft>
              <a:buClr>
                <a:schemeClr val="dk1"/>
              </a:buClr>
              <a:buSzPts val="1100"/>
              <a:buFont typeface="Arial"/>
              <a:buNone/>
            </a:pPr>
            <a:r>
              <a:rPr lang="en" b="1" dirty="0">
                <a:latin typeface="Architects Daughter"/>
                <a:ea typeface="Architects Daughter"/>
                <a:cs typeface="Architects Daughter"/>
                <a:sym typeface="Architects Daughter"/>
              </a:rPr>
              <a:t>*Scavenger Hunt with letter</a:t>
            </a:r>
            <a:endParaRPr b="1" dirty="0">
              <a:latin typeface="Architects Daughter"/>
              <a:ea typeface="Architects Daughter"/>
              <a:cs typeface="Architects Daughter"/>
              <a:sym typeface="Architects Daughter"/>
            </a:endParaRPr>
          </a:p>
          <a:p>
            <a:pPr marL="0" lvl="0" indent="0" algn="r" rtl="0">
              <a:lnSpc>
                <a:spcPct val="115000"/>
              </a:lnSpc>
              <a:spcBef>
                <a:spcPts val="0"/>
              </a:spcBef>
              <a:spcAft>
                <a:spcPts val="0"/>
              </a:spcAft>
              <a:buClr>
                <a:schemeClr val="dk1"/>
              </a:buClr>
              <a:buSzPts val="1100"/>
              <a:buFont typeface="Arial"/>
              <a:buNone/>
            </a:pPr>
            <a:r>
              <a:rPr lang="en" b="1" dirty="0">
                <a:latin typeface="Architects Daughter"/>
                <a:ea typeface="Architects Daughter"/>
                <a:cs typeface="Architects Daughter"/>
                <a:sym typeface="Architects Daughter"/>
              </a:rPr>
              <a:t>*Rhymes with…</a:t>
            </a:r>
            <a:endParaRPr b="1" dirty="0">
              <a:latin typeface="Architects Daughter"/>
              <a:ea typeface="Architects Daughter"/>
              <a:cs typeface="Architects Daughter"/>
              <a:sym typeface="Architects Daughter"/>
            </a:endParaRPr>
          </a:p>
          <a:p>
            <a:pPr marL="0" lvl="0" indent="0" algn="r" rtl="0">
              <a:lnSpc>
                <a:spcPct val="115000"/>
              </a:lnSpc>
              <a:spcBef>
                <a:spcPts val="0"/>
              </a:spcBef>
              <a:spcAft>
                <a:spcPts val="0"/>
              </a:spcAft>
              <a:buClr>
                <a:schemeClr val="dk1"/>
              </a:buClr>
              <a:buSzPts val="1100"/>
              <a:buFont typeface="Arial"/>
              <a:buNone/>
            </a:pPr>
            <a:r>
              <a:rPr lang="en" b="1" dirty="0">
                <a:latin typeface="Architects Daughter"/>
                <a:ea typeface="Architects Daughter"/>
                <a:cs typeface="Architects Daughter"/>
                <a:sym typeface="Architects Daughter"/>
              </a:rPr>
              <a:t>*Letter Bingo</a:t>
            </a:r>
            <a:endParaRPr b="1" dirty="0">
              <a:latin typeface="Architects Daughter"/>
              <a:ea typeface="Architects Daughter"/>
              <a:cs typeface="Architects Daughter"/>
              <a:sym typeface="Architects Daught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pic>
        <p:nvPicPr>
          <p:cNvPr id="86" name="Google Shape;86;p15"/>
          <p:cNvPicPr preferRelativeResize="0"/>
          <p:nvPr/>
        </p:nvPicPr>
        <p:blipFill>
          <a:blip r:embed="rId4">
            <a:alphaModFix/>
          </a:blip>
          <a:stretch>
            <a:fillRect/>
          </a:stretch>
        </p:blipFill>
        <p:spPr>
          <a:xfrm>
            <a:off x="1560400" y="3875900"/>
            <a:ext cx="5444626" cy="1267598"/>
          </a:xfrm>
          <a:prstGeom prst="rect">
            <a:avLst/>
          </a:prstGeom>
          <a:noFill/>
          <a:ln>
            <a:noFill/>
          </a:ln>
        </p:spPr>
      </p:pic>
      <p:pic>
        <p:nvPicPr>
          <p:cNvPr id="87" name="Google Shape;87;p15"/>
          <p:cNvPicPr preferRelativeResize="0"/>
          <p:nvPr/>
        </p:nvPicPr>
        <p:blipFill>
          <a:blip r:embed="rId5">
            <a:alphaModFix/>
          </a:blip>
          <a:stretch>
            <a:fillRect/>
          </a:stretch>
        </p:blipFill>
        <p:spPr>
          <a:xfrm>
            <a:off x="1437750" y="598575"/>
            <a:ext cx="6300224" cy="4287349"/>
          </a:xfrm>
          <a:prstGeom prst="rect">
            <a:avLst/>
          </a:prstGeom>
          <a:noFill/>
          <a:ln>
            <a:noFill/>
          </a:ln>
        </p:spPr>
      </p:pic>
      <p:pic>
        <p:nvPicPr>
          <p:cNvPr id="88" name="Google Shape;88;p15"/>
          <p:cNvPicPr preferRelativeResize="0"/>
          <p:nvPr/>
        </p:nvPicPr>
        <p:blipFill>
          <a:blip r:embed="rId6">
            <a:alphaModFix/>
          </a:blip>
          <a:stretch>
            <a:fillRect/>
          </a:stretch>
        </p:blipFill>
        <p:spPr>
          <a:xfrm>
            <a:off x="183025" y="2571750"/>
            <a:ext cx="2647275" cy="2647275"/>
          </a:xfrm>
          <a:prstGeom prst="rect">
            <a:avLst/>
          </a:prstGeom>
          <a:noFill/>
          <a:ln>
            <a:noFill/>
          </a:ln>
        </p:spPr>
      </p:pic>
      <p:pic>
        <p:nvPicPr>
          <p:cNvPr id="89" name="Google Shape;89;p15"/>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90" name="Google Shape;90;p15"/>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91" name="Google Shape;91;p15"/>
          <p:cNvPicPr preferRelativeResize="0"/>
          <p:nvPr/>
        </p:nvPicPr>
        <p:blipFill>
          <a:blip r:embed="rId9">
            <a:alphaModFix/>
          </a:blip>
          <a:stretch>
            <a:fillRect/>
          </a:stretch>
        </p:blipFill>
        <p:spPr>
          <a:xfrm>
            <a:off x="8012575" y="3226125"/>
            <a:ext cx="492551" cy="492550"/>
          </a:xfrm>
          <a:prstGeom prst="rect">
            <a:avLst/>
          </a:prstGeom>
          <a:noFill/>
          <a:ln>
            <a:noFill/>
          </a:ln>
        </p:spPr>
      </p:pic>
      <p:pic>
        <p:nvPicPr>
          <p:cNvPr id="92" name="Google Shape;92;p15"/>
          <p:cNvPicPr preferRelativeResize="0"/>
          <p:nvPr/>
        </p:nvPicPr>
        <p:blipFill>
          <a:blip r:embed="rId10">
            <a:alphaModFix/>
          </a:blip>
          <a:stretch>
            <a:fillRect/>
          </a:stretch>
        </p:blipFill>
        <p:spPr>
          <a:xfrm>
            <a:off x="2830288" y="0"/>
            <a:ext cx="3483425" cy="575025"/>
          </a:xfrm>
          <a:prstGeom prst="rect">
            <a:avLst/>
          </a:prstGeom>
          <a:noFill/>
          <a:ln>
            <a:noFill/>
          </a:ln>
        </p:spPr>
      </p:pic>
      <p:sp>
        <p:nvSpPr>
          <p:cNvPr id="93" name="Google Shape;93;p15"/>
          <p:cNvSpPr txBox="1"/>
          <p:nvPr/>
        </p:nvSpPr>
        <p:spPr>
          <a:xfrm>
            <a:off x="2109925" y="725463"/>
            <a:ext cx="5691300" cy="300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1800" dirty="0">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endParaRPr sz="1800" dirty="0">
              <a:latin typeface="Architects Daughter"/>
              <a:ea typeface="Architects Daughter"/>
              <a:cs typeface="Architects Daughter"/>
              <a:sym typeface="Architects Daughter"/>
            </a:endParaRPr>
          </a:p>
          <a:p>
            <a:pPr marL="457200" algn="ctr">
              <a:lnSpc>
                <a:spcPct val="115000"/>
              </a:lnSpc>
            </a:pPr>
            <a:r>
              <a:rPr lang="en" sz="1800" dirty="0">
                <a:latin typeface="Architects Daughter"/>
                <a:ea typeface="Architects Daughter"/>
                <a:cs typeface="Architects Daughter"/>
                <a:sym typeface="Architects Daughter"/>
              </a:rPr>
              <a:t>      Graduate of Cal Poly Pomona</a:t>
            </a:r>
            <a:endParaRPr sz="1800" dirty="0">
              <a:latin typeface="Architects Daughter"/>
              <a:ea typeface="Architects Daughter"/>
              <a:cs typeface="Architects Daughter"/>
              <a:sym typeface="Architects Daughter"/>
            </a:endParaRPr>
          </a:p>
          <a:p>
            <a:pPr marL="457200" algn="ctr">
              <a:lnSpc>
                <a:spcPct val="115000"/>
              </a:lnSpc>
            </a:pPr>
            <a:r>
              <a:rPr lang="en" sz="1800" dirty="0">
                <a:latin typeface="Architects Daughter"/>
                <a:ea typeface="Architects Daughter"/>
                <a:cs typeface="Architects Daughter"/>
                <a:sym typeface="Architects Daughter"/>
              </a:rPr>
              <a:t>        8th Grade Language Arts Teacher</a:t>
            </a:r>
            <a:endParaRPr sz="1800" dirty="0">
              <a:latin typeface="Architects Daughter"/>
              <a:ea typeface="Architects Daughter"/>
              <a:cs typeface="Architects Daughter"/>
              <a:sym typeface="Architects Daughter"/>
            </a:endParaRPr>
          </a:p>
          <a:p>
            <a:pPr marL="457200" lvl="0" indent="0" algn="ctr" rtl="0">
              <a:lnSpc>
                <a:spcPct val="115000"/>
              </a:lnSpc>
              <a:spcBef>
                <a:spcPts val="0"/>
              </a:spcBef>
              <a:spcAft>
                <a:spcPts val="0"/>
              </a:spcAft>
              <a:buNone/>
            </a:pPr>
            <a:r>
              <a:rPr lang="en" sz="1800" dirty="0">
                <a:latin typeface="Architects Daughter"/>
                <a:ea typeface="Architects Daughter"/>
                <a:cs typeface="Architects Daughter"/>
                <a:sym typeface="Architects Daughter"/>
              </a:rPr>
              <a:t>1st Grade Teacher</a:t>
            </a:r>
            <a:endParaRPr sz="1800" dirty="0">
              <a:latin typeface="Architects Daughter"/>
              <a:ea typeface="Architects Daughter"/>
              <a:cs typeface="Architects Daughter"/>
              <a:sym typeface="Architects Daughter"/>
            </a:endParaRPr>
          </a:p>
          <a:p>
            <a:pPr marL="457200" lvl="0" indent="0" algn="ctr" rtl="0">
              <a:lnSpc>
                <a:spcPct val="115000"/>
              </a:lnSpc>
              <a:spcBef>
                <a:spcPts val="0"/>
              </a:spcBef>
              <a:spcAft>
                <a:spcPts val="0"/>
              </a:spcAft>
              <a:buNone/>
            </a:pPr>
            <a:r>
              <a:rPr lang="en" sz="1800" dirty="0">
                <a:latin typeface="Architects Daughter"/>
                <a:ea typeface="Architects Daughter"/>
                <a:cs typeface="Architects Daughter"/>
                <a:sym typeface="Architects Daughter"/>
              </a:rPr>
              <a:t>Intervention Teacher</a:t>
            </a:r>
            <a:endParaRPr sz="1800" dirty="0">
              <a:latin typeface="Architects Daughter"/>
              <a:ea typeface="Architects Daughter"/>
              <a:cs typeface="Architects Daughter"/>
              <a:sym typeface="Architects Daughter"/>
            </a:endParaRPr>
          </a:p>
          <a:p>
            <a:pPr marL="457200" lvl="0" indent="0" algn="ctr" rtl="0">
              <a:lnSpc>
                <a:spcPct val="115000"/>
              </a:lnSpc>
              <a:spcBef>
                <a:spcPts val="0"/>
              </a:spcBef>
              <a:spcAft>
                <a:spcPts val="0"/>
              </a:spcAft>
              <a:buNone/>
            </a:pPr>
            <a:r>
              <a:rPr lang="en" sz="1800" dirty="0">
                <a:latin typeface="Architects Daughter"/>
                <a:ea typeface="Architects Daughter"/>
                <a:cs typeface="Architects Daughter"/>
                <a:sym typeface="Architects Daughter"/>
              </a:rPr>
              <a:t>Kindergarten Teacher</a:t>
            </a:r>
            <a:endParaRPr sz="1800" dirty="0">
              <a:latin typeface="Architects Daughter"/>
              <a:ea typeface="Architects Daughter"/>
              <a:cs typeface="Architects Daughter"/>
              <a:sym typeface="Architects Daughter"/>
            </a:endParaRPr>
          </a:p>
          <a:p>
            <a:pPr marL="457200" algn="ctr">
              <a:lnSpc>
                <a:spcPct val="115000"/>
              </a:lnSpc>
            </a:pPr>
            <a:r>
              <a:rPr lang="en" sz="1800" dirty="0">
                <a:latin typeface="Architects Daughter"/>
                <a:ea typeface="Architects Daughter"/>
                <a:cs typeface="Architects Daughter"/>
                <a:sym typeface="Architects Daughter"/>
              </a:rPr>
              <a:t>Mom and Wife</a:t>
            </a:r>
            <a:endParaRPr sz="1800" dirty="0">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800" dirty="0">
                <a:latin typeface="Architects Daughter"/>
                <a:ea typeface="Architects Daughter"/>
                <a:cs typeface="Architects Daughter"/>
                <a:sym typeface="Architects Daughter"/>
              </a:rPr>
              <a:t>Eagle Canyon Community Member for 17 years</a:t>
            </a:r>
            <a:endParaRPr sz="1800" dirty="0">
              <a:latin typeface="Architects Daughter"/>
              <a:ea typeface="Architects Daughter"/>
              <a:cs typeface="Architects Daughter"/>
              <a:sym typeface="Architects Daughter"/>
            </a:endParaRPr>
          </a:p>
        </p:txBody>
      </p:sp>
      <p:pic>
        <p:nvPicPr>
          <p:cNvPr id="94" name="Google Shape;94;p15"/>
          <p:cNvPicPr preferRelativeResize="0"/>
          <p:nvPr/>
        </p:nvPicPr>
        <p:blipFill>
          <a:blip r:embed="rId11">
            <a:alphaModFix/>
          </a:blip>
          <a:stretch>
            <a:fillRect/>
          </a:stretch>
        </p:blipFill>
        <p:spPr>
          <a:xfrm>
            <a:off x="7898225" y="215275"/>
            <a:ext cx="1014982" cy="1335025"/>
          </a:xfrm>
          <a:prstGeom prst="rect">
            <a:avLst/>
          </a:prstGeom>
          <a:noFill/>
          <a:ln>
            <a:noFill/>
          </a:ln>
        </p:spPr>
      </p:pic>
      <p:pic>
        <p:nvPicPr>
          <p:cNvPr id="95" name="Google Shape;95;p15"/>
          <p:cNvPicPr preferRelativeResize="0"/>
          <p:nvPr/>
        </p:nvPicPr>
        <p:blipFill>
          <a:blip r:embed="rId12">
            <a:alphaModFix/>
          </a:blip>
          <a:stretch>
            <a:fillRect/>
          </a:stretch>
        </p:blipFill>
        <p:spPr>
          <a:xfrm>
            <a:off x="-377200" y="2505075"/>
            <a:ext cx="1478900" cy="2071174"/>
          </a:xfrm>
          <a:prstGeom prst="rect">
            <a:avLst/>
          </a:prstGeom>
          <a:noFill/>
          <a:ln>
            <a:noFill/>
          </a:ln>
        </p:spPr>
      </p:pic>
      <p:pic>
        <p:nvPicPr>
          <p:cNvPr id="96" name="Google Shape;96;p15"/>
          <p:cNvPicPr preferRelativeResize="0"/>
          <p:nvPr/>
        </p:nvPicPr>
        <p:blipFill>
          <a:blip r:embed="rId13">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97" name="Google Shape;97;p15"/>
          <p:cNvPicPr preferRelativeResize="0"/>
          <p:nvPr/>
        </p:nvPicPr>
        <p:blipFill>
          <a:blip r:embed="rId14">
            <a:alphaModFix/>
          </a:blip>
          <a:stretch>
            <a:fillRect/>
          </a:stretch>
        </p:blipFill>
        <p:spPr>
          <a:xfrm>
            <a:off x="7943200" y="1652073"/>
            <a:ext cx="1151950" cy="1472279"/>
          </a:xfrm>
          <a:prstGeom prst="rect">
            <a:avLst/>
          </a:prstGeom>
          <a:noFill/>
          <a:ln>
            <a:noFill/>
          </a:ln>
        </p:spPr>
      </p:pic>
      <p:pic>
        <p:nvPicPr>
          <p:cNvPr id="2" name="Picture 2">
            <a:extLst>
              <a:ext uri="{FF2B5EF4-FFF2-40B4-BE49-F238E27FC236}">
                <a16:creationId xmlns:a16="http://schemas.microsoft.com/office/drawing/2014/main" id="{548D965B-71AF-8A63-5F47-7F57CB068E94}"/>
              </a:ext>
            </a:extLst>
          </p:cNvPr>
          <p:cNvPicPr>
            <a:picLocks noChangeAspect="1"/>
          </p:cNvPicPr>
          <p:nvPr/>
        </p:nvPicPr>
        <p:blipFill>
          <a:blip r:embed="rId15"/>
          <a:stretch>
            <a:fillRect/>
          </a:stretch>
        </p:blipFill>
        <p:spPr>
          <a:xfrm>
            <a:off x="1727673" y="786493"/>
            <a:ext cx="1662852" cy="2368387"/>
          </a:xfrm>
          <a:prstGeom prst="rect">
            <a:avLst/>
          </a:prstGeom>
        </p:spPr>
      </p:pic>
    </p:spTree>
    <p:extLst>
      <p:ext uri="{BB962C8B-B14F-4D97-AF65-F5344CB8AC3E}">
        <p14:creationId xmlns:p14="http://schemas.microsoft.com/office/powerpoint/2010/main" val="1145694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9"/>
        <p:cNvGrpSpPr/>
        <p:nvPr/>
      </p:nvGrpSpPr>
      <p:grpSpPr>
        <a:xfrm>
          <a:off x="0" y="0"/>
          <a:ext cx="0" cy="0"/>
          <a:chOff x="0" y="0"/>
          <a:chExt cx="0" cy="0"/>
        </a:xfrm>
      </p:grpSpPr>
      <p:pic>
        <p:nvPicPr>
          <p:cNvPr id="730" name="Google Shape;730;p51"/>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731" name="Google Shape;731;p51"/>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732" name="Google Shape;732;p51"/>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733" name="Google Shape;733;p51"/>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734" name="Google Shape;734;p51"/>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735" name="Google Shape;735;p51"/>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736" name="Google Shape;736;p51"/>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737" name="Google Shape;737;p51"/>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8" name="Google Shape;738;p51"/>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739" name="Google Shape;739;p51"/>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740" name="Google Shape;740;p51"/>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741" name="Google Shape;741;p51"/>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742" name="Google Shape;742;p51"/>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Math</a:t>
            </a:r>
            <a:endParaRPr sz="3700" b="1">
              <a:latin typeface="Architects Daughter"/>
              <a:ea typeface="Architects Daughter"/>
              <a:cs typeface="Architects Daughter"/>
              <a:sym typeface="Architects Daughter"/>
            </a:endParaRPr>
          </a:p>
        </p:txBody>
      </p:sp>
      <p:sp>
        <p:nvSpPr>
          <p:cNvPr id="743" name="Google Shape;743;p51"/>
          <p:cNvSpPr txBox="1"/>
          <p:nvPr/>
        </p:nvSpPr>
        <p:spPr>
          <a:xfrm>
            <a:off x="1560400" y="3100038"/>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Architects Daughter"/>
              <a:ea typeface="Architects Daughter"/>
              <a:cs typeface="Architects Daughter"/>
              <a:sym typeface="Architects Daughter"/>
            </a:endParaRPr>
          </a:p>
        </p:txBody>
      </p:sp>
      <p:sp>
        <p:nvSpPr>
          <p:cNvPr id="744" name="Google Shape;744;p51"/>
          <p:cNvSpPr txBox="1"/>
          <p:nvPr/>
        </p:nvSpPr>
        <p:spPr>
          <a:xfrm>
            <a:off x="2125449" y="919400"/>
            <a:ext cx="4780800" cy="261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b="1">
                <a:latin typeface="Architects Daughter"/>
                <a:ea typeface="Architects Daughter"/>
                <a:cs typeface="Architects Daughter"/>
                <a:sym typeface="Architects Daughter"/>
              </a:rPr>
              <a:t>*One to one correspondence</a:t>
            </a:r>
            <a:endParaRPr sz="1700" b="1">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700" b="1">
                <a:latin typeface="Architects Daughter"/>
                <a:ea typeface="Architects Daughter"/>
                <a:cs typeface="Architects Daughter"/>
                <a:sym typeface="Architects Daughter"/>
              </a:rPr>
              <a:t>*Mathematical reasoning</a:t>
            </a:r>
            <a:endParaRPr sz="1700" b="1">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700" b="1">
                <a:latin typeface="Architects Daughter"/>
                <a:ea typeface="Architects Daughter"/>
                <a:cs typeface="Architects Daughter"/>
                <a:sym typeface="Architects Daughter"/>
              </a:rPr>
              <a:t>*Count from 1-100 (by ones, tens and  fives)</a:t>
            </a:r>
            <a:endParaRPr sz="1700" b="1">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700" b="1">
                <a:latin typeface="Architects Daughter"/>
                <a:ea typeface="Architects Daughter"/>
                <a:cs typeface="Architects Daughter"/>
                <a:sym typeface="Architects Daughter"/>
              </a:rPr>
              <a:t>*Concepts of equality, more and less</a:t>
            </a:r>
            <a:endParaRPr sz="1700" b="1">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700" b="1">
                <a:latin typeface="Architects Daughter"/>
                <a:ea typeface="Architects Daughter"/>
                <a:cs typeface="Architects Daughter"/>
                <a:sym typeface="Architects Daughter"/>
              </a:rPr>
              <a:t>*Write numbers to 30</a:t>
            </a:r>
            <a:endParaRPr sz="1700" b="1">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700" b="1">
                <a:latin typeface="Architects Daughter"/>
                <a:ea typeface="Architects Daughter"/>
                <a:cs typeface="Architects Daughter"/>
                <a:sym typeface="Architects Daughter"/>
              </a:rPr>
              <a:t>*Place Value</a:t>
            </a:r>
            <a:endParaRPr sz="1700" b="1">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700" b="1">
                <a:latin typeface="Architects Daughter"/>
                <a:ea typeface="Architects Daughter"/>
                <a:cs typeface="Architects Daughter"/>
                <a:sym typeface="Architects Daughter"/>
              </a:rPr>
              <a:t>*Add and subtract to 10</a:t>
            </a:r>
            <a:endParaRPr sz="1700" b="1">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700" b="1">
                <a:latin typeface="Architects Daughter"/>
                <a:ea typeface="Architects Daughter"/>
                <a:cs typeface="Architects Daughter"/>
                <a:sym typeface="Architects Daughter"/>
              </a:rPr>
              <a:t>*Identify shapes (planes and solids) 2D &amp; 3D</a:t>
            </a:r>
            <a:endParaRPr sz="1700" b="1">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r>
              <a:rPr lang="en" sz="1700" b="1">
                <a:latin typeface="Architects Daughter"/>
                <a:ea typeface="Architects Daughter"/>
                <a:cs typeface="Architects Daughter"/>
                <a:sym typeface="Architects Daughter"/>
              </a:rPr>
              <a:t>*Measurement</a:t>
            </a:r>
            <a:endParaRPr sz="1700" b="1">
              <a:latin typeface="Architects Daughter"/>
              <a:ea typeface="Architects Daughter"/>
              <a:cs typeface="Architects Daughter"/>
              <a:sym typeface="Architects Daughte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8"/>
        <p:cNvGrpSpPr/>
        <p:nvPr/>
      </p:nvGrpSpPr>
      <p:grpSpPr>
        <a:xfrm>
          <a:off x="0" y="0"/>
          <a:ext cx="0" cy="0"/>
          <a:chOff x="0" y="0"/>
          <a:chExt cx="0" cy="0"/>
        </a:xfrm>
      </p:grpSpPr>
      <p:pic>
        <p:nvPicPr>
          <p:cNvPr id="749" name="Google Shape;749;p52"/>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750" name="Google Shape;750;p52"/>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751" name="Google Shape;751;p52"/>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752" name="Google Shape;752;p52"/>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753" name="Google Shape;753;p52"/>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754" name="Google Shape;754;p52"/>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755" name="Google Shape;755;p52"/>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756" name="Google Shape;756;p52"/>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7" name="Google Shape;757;p52"/>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758" name="Google Shape;758;p52"/>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759" name="Google Shape;759;p52"/>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760" name="Google Shape;760;p52"/>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761" name="Google Shape;761;p52"/>
          <p:cNvSpPr txBox="1"/>
          <p:nvPr/>
        </p:nvSpPr>
        <p:spPr>
          <a:xfrm>
            <a:off x="1365689"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Estimation Jar</a:t>
            </a:r>
            <a:endParaRPr sz="3700" b="1">
              <a:latin typeface="Architects Daughter"/>
              <a:ea typeface="Architects Daughter"/>
              <a:cs typeface="Architects Daughter"/>
              <a:sym typeface="Architects Daughter"/>
            </a:endParaRPr>
          </a:p>
        </p:txBody>
      </p:sp>
      <p:sp>
        <p:nvSpPr>
          <p:cNvPr id="762" name="Google Shape;762;p52"/>
          <p:cNvSpPr txBox="1"/>
          <p:nvPr/>
        </p:nvSpPr>
        <p:spPr>
          <a:xfrm>
            <a:off x="1560400" y="3100038"/>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Architects Daughter"/>
              <a:ea typeface="Architects Daughter"/>
              <a:cs typeface="Architects Daughter"/>
              <a:sym typeface="Architects Daughter"/>
            </a:endParaRPr>
          </a:p>
        </p:txBody>
      </p:sp>
      <p:sp>
        <p:nvSpPr>
          <p:cNvPr id="763" name="Google Shape;763;p52"/>
          <p:cNvSpPr txBox="1"/>
          <p:nvPr/>
        </p:nvSpPr>
        <p:spPr>
          <a:xfrm>
            <a:off x="1800025" y="867675"/>
            <a:ext cx="5444700" cy="261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a:solidFill>
                  <a:schemeClr val="dk1"/>
                </a:solidFill>
                <a:latin typeface="Architects Daughter"/>
                <a:ea typeface="Architects Daughter"/>
                <a:cs typeface="Architects Daughter"/>
                <a:sym typeface="Architects Daughter"/>
              </a:rPr>
              <a:t>Your child will be given the “Estimation Jar” for a weekend. Please help him/her choose a number of small items that will fit in the jar—all of the items must be the same kind, ex. all beads, all pencils, candies, etc. Have your child count exactly how many items are in it. Please no more than 50 items until Dec and no </a:t>
            </a:r>
            <a:r>
              <a:rPr lang="en">
                <a:solidFill>
                  <a:schemeClr val="dk1"/>
                </a:solidFill>
                <a:latin typeface="Architects Daughter"/>
                <a:ea typeface="Architects Daughter"/>
                <a:cs typeface="Architects Daughter"/>
                <a:sym typeface="Architects Daughter"/>
              </a:rPr>
              <a:t>more than  100 items after Dec. </a:t>
            </a:r>
            <a:endParaRPr>
              <a:solidFill>
                <a:schemeClr val="dk1"/>
              </a:solidFill>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endParaRPr sz="1700" b="1">
              <a:latin typeface="Architects Daughter"/>
              <a:ea typeface="Architects Daughter"/>
              <a:cs typeface="Architects Daughter"/>
              <a:sym typeface="Architects Daughter"/>
            </a:endParaRPr>
          </a:p>
        </p:txBody>
      </p:sp>
      <p:pic>
        <p:nvPicPr>
          <p:cNvPr id="764" name="Google Shape;764;p52"/>
          <p:cNvPicPr preferRelativeResize="0"/>
          <p:nvPr/>
        </p:nvPicPr>
        <p:blipFill>
          <a:blip r:embed="rId14">
            <a:alphaModFix/>
          </a:blip>
          <a:stretch>
            <a:fillRect/>
          </a:stretch>
        </p:blipFill>
        <p:spPr>
          <a:xfrm>
            <a:off x="5045605" y="2753033"/>
            <a:ext cx="1579045" cy="9656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8"/>
        <p:cNvGrpSpPr/>
        <p:nvPr/>
      </p:nvGrpSpPr>
      <p:grpSpPr>
        <a:xfrm>
          <a:off x="0" y="0"/>
          <a:ext cx="0" cy="0"/>
          <a:chOff x="0" y="0"/>
          <a:chExt cx="0" cy="0"/>
        </a:xfrm>
      </p:grpSpPr>
      <p:pic>
        <p:nvPicPr>
          <p:cNvPr id="769" name="Google Shape;769;p53"/>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770" name="Google Shape;770;p53"/>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771" name="Google Shape;771;p53"/>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772" name="Google Shape;772;p53"/>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773" name="Google Shape;773;p53"/>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774" name="Google Shape;774;p53"/>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775" name="Google Shape;775;p53"/>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776" name="Google Shape;776;p53"/>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7" name="Google Shape;777;p53"/>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778" name="Google Shape;778;p53"/>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779" name="Google Shape;779;p53"/>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780" name="Google Shape;780;p53"/>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781" name="Google Shape;781;p53"/>
          <p:cNvSpPr txBox="1"/>
          <p:nvPr/>
        </p:nvSpPr>
        <p:spPr>
          <a:xfrm>
            <a:off x="1365689"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Science/Social Studies</a:t>
            </a:r>
            <a:endParaRPr sz="3700" b="1">
              <a:latin typeface="Architects Daughter"/>
              <a:ea typeface="Architects Daughter"/>
              <a:cs typeface="Architects Daughter"/>
              <a:sym typeface="Architects Daughter"/>
            </a:endParaRPr>
          </a:p>
        </p:txBody>
      </p:sp>
      <p:sp>
        <p:nvSpPr>
          <p:cNvPr id="782" name="Google Shape;782;p53"/>
          <p:cNvSpPr txBox="1"/>
          <p:nvPr/>
        </p:nvSpPr>
        <p:spPr>
          <a:xfrm>
            <a:off x="1560400" y="3100038"/>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Architects Daughter"/>
              <a:ea typeface="Architects Daughter"/>
              <a:cs typeface="Architects Daughter"/>
              <a:sym typeface="Architects Daughter"/>
            </a:endParaRPr>
          </a:p>
        </p:txBody>
      </p:sp>
      <p:sp>
        <p:nvSpPr>
          <p:cNvPr id="783" name="Google Shape;783;p53"/>
          <p:cNvSpPr txBox="1"/>
          <p:nvPr/>
        </p:nvSpPr>
        <p:spPr>
          <a:xfrm>
            <a:off x="1800025" y="867675"/>
            <a:ext cx="5444700" cy="261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dirty="0">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Clr>
                <a:schemeClr val="dk1"/>
              </a:buClr>
              <a:buSzPts val="1100"/>
              <a:buFont typeface="Arial"/>
              <a:buNone/>
            </a:pPr>
            <a:r>
              <a:rPr lang="en" sz="2500" dirty="0">
                <a:solidFill>
                  <a:schemeClr val="dk1"/>
                </a:solidFill>
                <a:latin typeface="Architects Daughter"/>
                <a:ea typeface="Architects Daughter"/>
                <a:cs typeface="Architects Daughter"/>
                <a:sym typeface="Architects Daughter"/>
              </a:rPr>
              <a:t>Science and social studies will be integrated through our language arts program. We will implemeniting a new science curriculum. We woll also be doing many STEM project based learning  activities throughout the year.</a:t>
            </a:r>
            <a:endParaRPr sz="2500" dirty="0">
              <a:solidFill>
                <a:schemeClr val="dk1"/>
              </a:solidFill>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endParaRPr sz="1700" b="1" dirty="0">
              <a:latin typeface="Architects Daughter"/>
              <a:ea typeface="Architects Daughter"/>
              <a:cs typeface="Architects Daughter"/>
              <a:sym typeface="Architects Daughte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7"/>
        <p:cNvGrpSpPr/>
        <p:nvPr/>
      </p:nvGrpSpPr>
      <p:grpSpPr>
        <a:xfrm>
          <a:off x="0" y="0"/>
          <a:ext cx="0" cy="0"/>
          <a:chOff x="0" y="0"/>
          <a:chExt cx="0" cy="0"/>
        </a:xfrm>
      </p:grpSpPr>
      <p:pic>
        <p:nvPicPr>
          <p:cNvPr id="788" name="Google Shape;788;p54"/>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789" name="Google Shape;789;p54"/>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790" name="Google Shape;790;p54"/>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791" name="Google Shape;791;p54"/>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792" name="Google Shape;792;p54"/>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793" name="Google Shape;793;p54"/>
          <p:cNvPicPr preferRelativeResize="0"/>
          <p:nvPr/>
        </p:nvPicPr>
        <p:blipFill>
          <a:blip r:embed="rId9">
            <a:alphaModFix/>
          </a:blip>
          <a:stretch>
            <a:fillRect/>
          </a:stretch>
        </p:blipFill>
        <p:spPr>
          <a:xfrm>
            <a:off x="7844125" y="3226125"/>
            <a:ext cx="492551" cy="492550"/>
          </a:xfrm>
          <a:prstGeom prst="rect">
            <a:avLst/>
          </a:prstGeom>
          <a:noFill/>
          <a:ln>
            <a:noFill/>
          </a:ln>
        </p:spPr>
      </p:pic>
      <p:sp>
        <p:nvSpPr>
          <p:cNvPr id="794" name="Google Shape;794;p54"/>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5" name="Google Shape;795;p54"/>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796" name="Google Shape;796;p54"/>
          <p:cNvPicPr preferRelativeResize="0"/>
          <p:nvPr/>
        </p:nvPicPr>
        <p:blipFill>
          <a:blip r:embed="rId10">
            <a:alphaModFix/>
          </a:blip>
          <a:stretch>
            <a:fillRect/>
          </a:stretch>
        </p:blipFill>
        <p:spPr>
          <a:xfrm>
            <a:off x="7799150" y="124525"/>
            <a:ext cx="1014982" cy="1335025"/>
          </a:xfrm>
          <a:prstGeom prst="rect">
            <a:avLst/>
          </a:prstGeom>
          <a:noFill/>
          <a:ln>
            <a:noFill/>
          </a:ln>
        </p:spPr>
      </p:pic>
      <p:pic>
        <p:nvPicPr>
          <p:cNvPr id="797" name="Google Shape;797;p54"/>
          <p:cNvPicPr preferRelativeResize="0"/>
          <p:nvPr/>
        </p:nvPicPr>
        <p:blipFill>
          <a:blip r:embed="rId11">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798" name="Google Shape;798;p54"/>
          <p:cNvPicPr preferRelativeResize="0"/>
          <p:nvPr/>
        </p:nvPicPr>
        <p:blipFill>
          <a:blip r:embed="rId12">
            <a:alphaModFix/>
          </a:blip>
          <a:stretch>
            <a:fillRect/>
          </a:stretch>
        </p:blipFill>
        <p:spPr>
          <a:xfrm>
            <a:off x="7799150" y="1606698"/>
            <a:ext cx="1151950" cy="1472279"/>
          </a:xfrm>
          <a:prstGeom prst="rect">
            <a:avLst/>
          </a:prstGeom>
          <a:noFill/>
          <a:ln>
            <a:noFill/>
          </a:ln>
        </p:spPr>
      </p:pic>
      <p:sp>
        <p:nvSpPr>
          <p:cNvPr id="799" name="Google Shape;799;p54"/>
          <p:cNvSpPr txBox="1"/>
          <p:nvPr/>
        </p:nvSpPr>
        <p:spPr>
          <a:xfrm>
            <a:off x="1666762" y="879263"/>
            <a:ext cx="5637000" cy="291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4500" b="1">
                <a:solidFill>
                  <a:schemeClr val="dk1"/>
                </a:solidFill>
                <a:latin typeface="Architects Daughter"/>
                <a:ea typeface="Architects Daughter"/>
                <a:cs typeface="Architects Daughter"/>
                <a:sym typeface="Architects Daughter"/>
              </a:rPr>
              <a:t>Classroom Procedures</a:t>
            </a:r>
            <a:endParaRPr sz="45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sz="45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sz="2100" b="1" i="1">
              <a:solidFill>
                <a:schemeClr val="dk1"/>
              </a:solidFill>
              <a:latin typeface="Architects Daughter"/>
              <a:ea typeface="Architects Daughter"/>
              <a:cs typeface="Architects Daughter"/>
              <a:sym typeface="Architects Daughter"/>
            </a:endParaRPr>
          </a:p>
        </p:txBody>
      </p:sp>
      <p:pic>
        <p:nvPicPr>
          <p:cNvPr id="800" name="Google Shape;800;p54"/>
          <p:cNvPicPr preferRelativeResize="0"/>
          <p:nvPr/>
        </p:nvPicPr>
        <p:blipFill>
          <a:blip r:embed="rId13">
            <a:alphaModFix/>
          </a:blip>
          <a:stretch>
            <a:fillRect/>
          </a:stretch>
        </p:blipFill>
        <p:spPr>
          <a:xfrm>
            <a:off x="-377200" y="2112550"/>
            <a:ext cx="3124575" cy="3124575"/>
          </a:xfrm>
          <a:prstGeom prst="rect">
            <a:avLst/>
          </a:prstGeom>
          <a:noFill/>
          <a:ln>
            <a:noFill/>
          </a:ln>
        </p:spPr>
      </p:pic>
      <p:pic>
        <p:nvPicPr>
          <p:cNvPr id="801" name="Google Shape;801;p54"/>
          <p:cNvPicPr preferRelativeResize="0"/>
          <p:nvPr/>
        </p:nvPicPr>
        <p:blipFill>
          <a:blip r:embed="rId14">
            <a:alphaModFix/>
          </a:blip>
          <a:stretch>
            <a:fillRect/>
          </a:stretch>
        </p:blipFill>
        <p:spPr>
          <a:xfrm>
            <a:off x="2982349" y="2571758"/>
            <a:ext cx="3124575" cy="114849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5"/>
        <p:cNvGrpSpPr/>
        <p:nvPr/>
      </p:nvGrpSpPr>
      <p:grpSpPr>
        <a:xfrm>
          <a:off x="0" y="0"/>
          <a:ext cx="0" cy="0"/>
          <a:chOff x="0" y="0"/>
          <a:chExt cx="0" cy="0"/>
        </a:xfrm>
      </p:grpSpPr>
      <p:pic>
        <p:nvPicPr>
          <p:cNvPr id="806" name="Google Shape;806;p55"/>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807" name="Google Shape;807;p55"/>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808" name="Google Shape;808;p55"/>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809" name="Google Shape;809;p55"/>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810" name="Google Shape;810;p55"/>
          <p:cNvPicPr preferRelativeResize="0"/>
          <p:nvPr/>
        </p:nvPicPr>
        <p:blipFill>
          <a:blip r:embed="rId8">
            <a:alphaModFix/>
          </a:blip>
          <a:stretch>
            <a:fillRect/>
          </a:stretch>
        </p:blipFill>
        <p:spPr>
          <a:xfrm>
            <a:off x="7865795" y="3472400"/>
            <a:ext cx="1335475" cy="1880950"/>
          </a:xfrm>
          <a:prstGeom prst="rect">
            <a:avLst/>
          </a:prstGeom>
          <a:noFill/>
          <a:ln>
            <a:noFill/>
          </a:ln>
        </p:spPr>
      </p:pic>
      <p:pic>
        <p:nvPicPr>
          <p:cNvPr id="811" name="Google Shape;811;p55"/>
          <p:cNvPicPr preferRelativeResize="0"/>
          <p:nvPr/>
        </p:nvPicPr>
        <p:blipFill>
          <a:blip r:embed="rId9">
            <a:alphaModFix/>
          </a:blip>
          <a:stretch>
            <a:fillRect/>
          </a:stretch>
        </p:blipFill>
        <p:spPr>
          <a:xfrm>
            <a:off x="8188147" y="3076244"/>
            <a:ext cx="965651" cy="965650"/>
          </a:xfrm>
          <a:prstGeom prst="rect">
            <a:avLst/>
          </a:prstGeom>
          <a:noFill/>
          <a:ln>
            <a:noFill/>
          </a:ln>
        </p:spPr>
      </p:pic>
      <p:pic>
        <p:nvPicPr>
          <p:cNvPr id="812" name="Google Shape;812;p55"/>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813" name="Google Shape;813;p55"/>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4" name="Google Shape;814;p55"/>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815" name="Google Shape;815;p55"/>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816" name="Google Shape;816;p55"/>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817" name="Google Shape;817;p55"/>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818" name="Google Shape;818;p55"/>
          <p:cNvSpPr txBox="1"/>
          <p:nvPr/>
        </p:nvSpPr>
        <p:spPr>
          <a:xfrm>
            <a:off x="1956252" y="0"/>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a:t>
            </a:r>
            <a:r>
              <a:rPr lang="en" sz="4500" b="1">
                <a:latin typeface="Architects Daughter"/>
                <a:ea typeface="Architects Daughter"/>
                <a:cs typeface="Architects Daughter"/>
                <a:sym typeface="Architects Daughter"/>
              </a:rPr>
              <a:t>Sharing</a:t>
            </a:r>
            <a:endParaRPr sz="4500" b="1">
              <a:latin typeface="Architects Daughter"/>
              <a:ea typeface="Architects Daughter"/>
              <a:cs typeface="Architects Daughter"/>
              <a:sym typeface="Architects Daughter"/>
            </a:endParaRPr>
          </a:p>
        </p:txBody>
      </p:sp>
      <p:sp>
        <p:nvSpPr>
          <p:cNvPr id="819" name="Google Shape;819;p55"/>
          <p:cNvSpPr txBox="1"/>
          <p:nvPr/>
        </p:nvSpPr>
        <p:spPr>
          <a:xfrm>
            <a:off x="4636647" y="390372"/>
            <a:ext cx="3413301" cy="96999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b="1">
                <a:latin typeface="Architects Daughter"/>
                <a:ea typeface="Architects Daughter"/>
                <a:cs typeface="Architects Daughter"/>
                <a:sym typeface="Architects Daughter"/>
              </a:rPr>
              <a:t>.</a:t>
            </a:r>
            <a:endParaRPr sz="2400" b="1">
              <a:latin typeface="Architects Daughter"/>
              <a:ea typeface="Architects Daughter"/>
              <a:cs typeface="Architects Daughter"/>
              <a:sym typeface="Architects Daughter"/>
            </a:endParaRPr>
          </a:p>
        </p:txBody>
      </p:sp>
      <p:sp>
        <p:nvSpPr>
          <p:cNvPr id="822" name="Google Shape;822;p55"/>
          <p:cNvSpPr txBox="1"/>
          <p:nvPr/>
        </p:nvSpPr>
        <p:spPr>
          <a:xfrm>
            <a:off x="1560400" y="2502793"/>
            <a:ext cx="6172200"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latin typeface="Architects Daughter"/>
                <a:ea typeface="Architects Daughter"/>
                <a:cs typeface="Architects Daughter"/>
                <a:sym typeface="Architects Daughter"/>
              </a:rPr>
              <a:t>Sharing will change will throughut the school year. Please refer to the Monday newsletter for weekly updates. Each child will share twice a month. One will be their family project and the other will change monthly. </a:t>
            </a:r>
            <a:endParaRPr sz="1800" b="1" dirty="0">
              <a:latin typeface="Architects Daughter"/>
              <a:ea typeface="Architects Daughter"/>
              <a:cs typeface="Architects Daughter"/>
              <a:sym typeface="Architects Daughter"/>
            </a:endParaRPr>
          </a:p>
        </p:txBody>
      </p:sp>
      <p:pic>
        <p:nvPicPr>
          <p:cNvPr id="3" name="Picture 2">
            <a:extLst>
              <a:ext uri="{FF2B5EF4-FFF2-40B4-BE49-F238E27FC236}">
                <a16:creationId xmlns:a16="http://schemas.microsoft.com/office/drawing/2014/main" id="{0D13322A-B1D2-6449-8391-EFB97566525D}"/>
              </a:ext>
            </a:extLst>
          </p:cNvPr>
          <p:cNvPicPr>
            <a:picLocks noChangeAspect="1"/>
          </p:cNvPicPr>
          <p:nvPr/>
        </p:nvPicPr>
        <p:blipFill>
          <a:blip r:embed="rId14"/>
          <a:stretch>
            <a:fillRect/>
          </a:stretch>
        </p:blipFill>
        <p:spPr>
          <a:xfrm>
            <a:off x="1723541" y="1089578"/>
            <a:ext cx="1143212" cy="1516343"/>
          </a:xfrm>
          <a:prstGeom prst="rect">
            <a:avLst/>
          </a:prstGeom>
        </p:spPr>
      </p:pic>
      <p:pic>
        <p:nvPicPr>
          <p:cNvPr id="2050" name="Picture 2" descr="Image result for mystery bag sharing">
            <a:extLst>
              <a:ext uri="{FF2B5EF4-FFF2-40B4-BE49-F238E27FC236}">
                <a16:creationId xmlns:a16="http://schemas.microsoft.com/office/drawing/2014/main" id="{E521B7F2-99B9-879C-E2C2-83CAD173D18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33774" y="970581"/>
            <a:ext cx="1358324" cy="15092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5C09550-16E5-FFF4-B42D-6634F2CD14ED}"/>
              </a:ext>
            </a:extLst>
          </p:cNvPr>
          <p:cNvPicPr>
            <a:picLocks noChangeAspect="1"/>
          </p:cNvPicPr>
          <p:nvPr/>
        </p:nvPicPr>
        <p:blipFill>
          <a:blip r:embed="rId16"/>
          <a:stretch>
            <a:fillRect/>
          </a:stretch>
        </p:blipFill>
        <p:spPr>
          <a:xfrm>
            <a:off x="5510227" y="1015143"/>
            <a:ext cx="1494799" cy="153680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5"/>
        <p:cNvGrpSpPr/>
        <p:nvPr/>
      </p:nvGrpSpPr>
      <p:grpSpPr>
        <a:xfrm>
          <a:off x="0" y="0"/>
          <a:ext cx="0" cy="0"/>
          <a:chOff x="0" y="0"/>
          <a:chExt cx="0" cy="0"/>
        </a:xfrm>
      </p:grpSpPr>
      <p:pic>
        <p:nvPicPr>
          <p:cNvPr id="806" name="Google Shape;806;p55"/>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807" name="Google Shape;807;p55"/>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808" name="Google Shape;808;p55"/>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809" name="Google Shape;809;p55"/>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810" name="Google Shape;810;p55"/>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811" name="Google Shape;811;p55"/>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812" name="Google Shape;812;p55"/>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813" name="Google Shape;813;p55"/>
          <p:cNvSpPr txBox="1"/>
          <p:nvPr/>
        </p:nvSpPr>
        <p:spPr>
          <a:xfrm>
            <a:off x="13626548" y="2114962"/>
            <a:ext cx="3416786" cy="41020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4" name="Google Shape;814;p55"/>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815" name="Google Shape;815;p55"/>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816" name="Google Shape;816;p55"/>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817" name="Google Shape;817;p55"/>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818" name="Google Shape;818;p55"/>
          <p:cNvSpPr txBox="1"/>
          <p:nvPr/>
        </p:nvSpPr>
        <p:spPr>
          <a:xfrm>
            <a:off x="1232525" y="37237"/>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a:latin typeface="Architects Daughter"/>
                <a:ea typeface="Architects Daughter"/>
                <a:cs typeface="Architects Daughter"/>
                <a:sym typeface="Architects Daughter"/>
              </a:rPr>
              <a:t>        Family Projects</a:t>
            </a:r>
            <a:endParaRPr sz="4000" b="1" dirty="0">
              <a:latin typeface="Architects Daughter"/>
              <a:ea typeface="Architects Daughter"/>
              <a:cs typeface="Architects Daughter"/>
              <a:sym typeface="Architects Daughter"/>
            </a:endParaRPr>
          </a:p>
        </p:txBody>
      </p:sp>
      <p:sp>
        <p:nvSpPr>
          <p:cNvPr id="819" name="Google Shape;819;p55"/>
          <p:cNvSpPr txBox="1"/>
          <p:nvPr/>
        </p:nvSpPr>
        <p:spPr>
          <a:xfrm>
            <a:off x="-320449" y="190625"/>
            <a:ext cx="5921100" cy="142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b="1">
                <a:latin typeface="Architects Daughter"/>
                <a:ea typeface="Architects Daughter"/>
                <a:cs typeface="Architects Daughter"/>
                <a:sym typeface="Architects Daughter"/>
              </a:rPr>
              <a:t>.</a:t>
            </a:r>
            <a:endParaRPr sz="2400" b="1">
              <a:latin typeface="Architects Daughter"/>
              <a:ea typeface="Architects Daughter"/>
              <a:cs typeface="Architects Daughter"/>
              <a:sym typeface="Architects Daughter"/>
            </a:endParaRPr>
          </a:p>
        </p:txBody>
      </p:sp>
      <p:sp>
        <p:nvSpPr>
          <p:cNvPr id="822" name="Google Shape;822;p55"/>
          <p:cNvSpPr txBox="1"/>
          <p:nvPr/>
        </p:nvSpPr>
        <p:spPr>
          <a:xfrm>
            <a:off x="1593007" y="2788241"/>
            <a:ext cx="6172200"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dirty="0">
                <a:latin typeface="Architects Daughter"/>
                <a:ea typeface="Architects Daughter"/>
                <a:cs typeface="Architects Daughter"/>
                <a:sym typeface="Architects Daughter"/>
              </a:rPr>
              <a:t>There will be a family project sent home at the beginning of each month. Along with your family members, please help your child complete the project.</a:t>
            </a:r>
            <a:endParaRPr sz="1800" b="1" dirty="0">
              <a:latin typeface="Architects Daughter"/>
              <a:ea typeface="Architects Daughter"/>
              <a:cs typeface="Architects Daughter"/>
              <a:sym typeface="Architects Daughter"/>
            </a:endParaRPr>
          </a:p>
        </p:txBody>
      </p:sp>
      <p:pic>
        <p:nvPicPr>
          <p:cNvPr id="1026" name="Picture 2" descr="Image result for turkey disguise projects">
            <a:extLst>
              <a:ext uri="{FF2B5EF4-FFF2-40B4-BE49-F238E27FC236}">
                <a16:creationId xmlns:a16="http://schemas.microsoft.com/office/drawing/2014/main" id="{48B8739E-5F6D-3937-A99A-D8FF7638D52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50025" y="1002113"/>
            <a:ext cx="202882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urkey disguise projects">
            <a:extLst>
              <a:ext uri="{FF2B5EF4-FFF2-40B4-BE49-F238E27FC236}">
                <a16:creationId xmlns:a16="http://schemas.microsoft.com/office/drawing/2014/main" id="{56A4ACA9-83E7-730E-8F41-3EE2300633F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7918" y="1540456"/>
            <a:ext cx="827599" cy="13533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Decorating Apple Projects">
            <a:extLst>
              <a:ext uri="{FF2B5EF4-FFF2-40B4-BE49-F238E27FC236}">
                <a16:creationId xmlns:a16="http://schemas.microsoft.com/office/drawing/2014/main" id="{9492F502-DDD6-119F-4121-7DD7FC7F765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35625" y="1079523"/>
            <a:ext cx="1398216" cy="13982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leprechaun traps from kids">
            <a:extLst>
              <a:ext uri="{FF2B5EF4-FFF2-40B4-BE49-F238E27FC236}">
                <a16:creationId xmlns:a16="http://schemas.microsoft.com/office/drawing/2014/main" id="{7478869B-2D0C-E298-0BF3-91953B5383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83664" y="1713419"/>
            <a:ext cx="1880999" cy="105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774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6"/>
        <p:cNvGrpSpPr/>
        <p:nvPr/>
      </p:nvGrpSpPr>
      <p:grpSpPr>
        <a:xfrm>
          <a:off x="0" y="0"/>
          <a:ext cx="0" cy="0"/>
          <a:chOff x="0" y="0"/>
          <a:chExt cx="0" cy="0"/>
        </a:xfrm>
      </p:grpSpPr>
      <p:pic>
        <p:nvPicPr>
          <p:cNvPr id="827" name="Google Shape;827;p56"/>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828" name="Google Shape;828;p56"/>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829" name="Google Shape;829;p56"/>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830" name="Google Shape;830;p56"/>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831" name="Google Shape;831;p56"/>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832" name="Google Shape;832;p56"/>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833" name="Google Shape;833;p56"/>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834" name="Google Shape;834;p56"/>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5" name="Google Shape;835;p56"/>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836" name="Google Shape;836;p56"/>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837" name="Google Shape;837;p56"/>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838" name="Google Shape;838;p56"/>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839" name="Google Shape;839;p56"/>
          <p:cNvSpPr txBox="1"/>
          <p:nvPr/>
        </p:nvSpPr>
        <p:spPr>
          <a:xfrm>
            <a:off x="1181352" y="-9050"/>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a:t>
            </a:r>
            <a:r>
              <a:rPr lang="en" sz="4500" b="1">
                <a:latin typeface="Architects Daughter"/>
                <a:ea typeface="Architects Daughter"/>
                <a:cs typeface="Architects Daughter"/>
                <a:sym typeface="Architects Daughter"/>
              </a:rPr>
              <a:t>Book Orders</a:t>
            </a:r>
            <a:endParaRPr sz="4500" b="1">
              <a:latin typeface="Architects Daughter"/>
              <a:ea typeface="Architects Daughter"/>
              <a:cs typeface="Architects Daughter"/>
              <a:sym typeface="Architects Daughter"/>
            </a:endParaRPr>
          </a:p>
        </p:txBody>
      </p:sp>
      <p:sp>
        <p:nvSpPr>
          <p:cNvPr id="840" name="Google Shape;840;p56"/>
          <p:cNvSpPr txBox="1"/>
          <p:nvPr/>
        </p:nvSpPr>
        <p:spPr>
          <a:xfrm>
            <a:off x="1555300" y="1075575"/>
            <a:ext cx="5838600" cy="247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100" dirty="0">
                <a:solidFill>
                  <a:schemeClr val="dk1"/>
                </a:solidFill>
                <a:latin typeface="Architects Daughter"/>
                <a:ea typeface="Architects Daughter"/>
                <a:cs typeface="Architects Daughter"/>
                <a:sym typeface="Architects Daughter"/>
              </a:rPr>
              <a:t>An order form from Scholastic will be sent home bi-monthly.</a:t>
            </a:r>
            <a:r>
              <a:rPr lang="en" sz="1200" dirty="0">
                <a:solidFill>
                  <a:schemeClr val="dk1"/>
                </a:solidFill>
                <a:latin typeface="Architects Daughter"/>
                <a:ea typeface="Architects Daughter"/>
                <a:cs typeface="Architects Daughter"/>
                <a:sym typeface="Architects Daughter"/>
              </a:rPr>
              <a:t> </a:t>
            </a:r>
            <a:r>
              <a:rPr lang="en" sz="2300" dirty="0">
                <a:solidFill>
                  <a:schemeClr val="dk1"/>
                </a:solidFill>
                <a:latin typeface="Architects Daughter"/>
                <a:ea typeface="Architects Daughter"/>
                <a:cs typeface="Architects Daughter"/>
                <a:sym typeface="Architects Daughter"/>
              </a:rPr>
              <a:t> Forms will be in the Homework folders.  Orders can be placed online using our class code or brought into the teacher. Please make checks payable to Scholastic Books</a:t>
            </a:r>
            <a:endParaRPr sz="1200" dirty="0">
              <a:solidFill>
                <a:schemeClr val="dk1"/>
              </a:solidFill>
              <a:latin typeface="Architects Daughter"/>
              <a:ea typeface="Architects Daughter"/>
              <a:cs typeface="Architects Daughter"/>
              <a:sym typeface="Architects Daughte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2"/>
        <p:cNvGrpSpPr/>
        <p:nvPr/>
      </p:nvGrpSpPr>
      <p:grpSpPr>
        <a:xfrm>
          <a:off x="0" y="0"/>
          <a:ext cx="0" cy="0"/>
          <a:chOff x="0" y="0"/>
          <a:chExt cx="0" cy="0"/>
        </a:xfrm>
      </p:grpSpPr>
      <p:pic>
        <p:nvPicPr>
          <p:cNvPr id="863" name="Google Shape;863;p58"/>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864" name="Google Shape;864;p58"/>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865" name="Google Shape;865;p58"/>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866" name="Google Shape;866;p58"/>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867" name="Google Shape;867;p58"/>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868" name="Google Shape;868;p58"/>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869" name="Google Shape;869;p58"/>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870" name="Google Shape;870;p58"/>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1" name="Google Shape;871;p58"/>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872" name="Google Shape;872;p58"/>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873" name="Google Shape;873;p58"/>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874" name="Google Shape;874;p58"/>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875" name="Google Shape;875;p58"/>
          <p:cNvSpPr txBox="1"/>
          <p:nvPr/>
        </p:nvSpPr>
        <p:spPr>
          <a:xfrm>
            <a:off x="1365689" y="-9050"/>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a:t>
            </a:r>
            <a:r>
              <a:rPr lang="en" sz="4500" b="1">
                <a:latin typeface="Architects Daughter"/>
                <a:ea typeface="Architects Daughter"/>
                <a:cs typeface="Architects Daughter"/>
                <a:sym typeface="Architects Daughter"/>
              </a:rPr>
              <a:t>Meet Mags….</a:t>
            </a:r>
            <a:endParaRPr sz="4500" b="1">
              <a:latin typeface="Architects Daughter"/>
              <a:ea typeface="Architects Daughter"/>
              <a:cs typeface="Architects Daughter"/>
              <a:sym typeface="Architects Daughter"/>
            </a:endParaRPr>
          </a:p>
        </p:txBody>
      </p:sp>
      <p:sp>
        <p:nvSpPr>
          <p:cNvPr id="876" name="Google Shape;876;p58"/>
          <p:cNvSpPr txBox="1"/>
          <p:nvPr/>
        </p:nvSpPr>
        <p:spPr>
          <a:xfrm>
            <a:off x="1555300" y="1075575"/>
            <a:ext cx="5838600" cy="247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Architects Daughter"/>
                <a:ea typeface="Architects Daughter"/>
                <a:cs typeface="Architects Daughter"/>
                <a:sym typeface="Architects Daughter"/>
              </a:rPr>
              <a:t>Mags is our class pet and will spend a weekend at your home sometime during the school year. Please include him in your daily lives and ask your child to write about the experience in the included journal. They will have an opportunity to share with the class on Monday morning.</a:t>
            </a:r>
            <a:endParaRPr sz="1800">
              <a:solidFill>
                <a:schemeClr val="dk1"/>
              </a:solidFill>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endParaRPr sz="2100">
              <a:solidFill>
                <a:schemeClr val="dk1"/>
              </a:solidFill>
              <a:latin typeface="Architects Daughter"/>
              <a:ea typeface="Architects Daughter"/>
              <a:cs typeface="Architects Daughter"/>
              <a:sym typeface="Architects Daughter"/>
            </a:endParaRPr>
          </a:p>
        </p:txBody>
      </p:sp>
      <p:pic>
        <p:nvPicPr>
          <p:cNvPr id="877" name="Google Shape;877;p58"/>
          <p:cNvPicPr preferRelativeResize="0"/>
          <p:nvPr/>
        </p:nvPicPr>
        <p:blipFill>
          <a:blip r:embed="rId14">
            <a:alphaModFix/>
          </a:blip>
          <a:stretch>
            <a:fillRect/>
          </a:stretch>
        </p:blipFill>
        <p:spPr>
          <a:xfrm>
            <a:off x="4065375" y="2801050"/>
            <a:ext cx="2821275" cy="10487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1"/>
        <p:cNvGrpSpPr/>
        <p:nvPr/>
      </p:nvGrpSpPr>
      <p:grpSpPr>
        <a:xfrm>
          <a:off x="0" y="0"/>
          <a:ext cx="0" cy="0"/>
          <a:chOff x="0" y="0"/>
          <a:chExt cx="0" cy="0"/>
        </a:xfrm>
      </p:grpSpPr>
      <p:pic>
        <p:nvPicPr>
          <p:cNvPr id="882" name="Google Shape;882;p59"/>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883" name="Google Shape;883;p59"/>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884" name="Google Shape;884;p59"/>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885" name="Google Shape;885;p59"/>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886" name="Google Shape;886;p59"/>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887" name="Google Shape;887;p59"/>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888" name="Google Shape;888;p59"/>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889" name="Google Shape;889;p59"/>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0" name="Google Shape;890;p59"/>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891" name="Google Shape;891;p59"/>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892" name="Google Shape;892;p59"/>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893" name="Google Shape;893;p59"/>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894" name="Google Shape;894;p59"/>
          <p:cNvSpPr txBox="1"/>
          <p:nvPr/>
        </p:nvSpPr>
        <p:spPr>
          <a:xfrm>
            <a:off x="1365689" y="-9050"/>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500" b="1">
                <a:latin typeface="Architects Daughter"/>
                <a:ea typeface="Architects Daughter"/>
                <a:cs typeface="Architects Daughter"/>
                <a:sym typeface="Architects Daughter"/>
              </a:rPr>
              <a:t>Student of the Week</a:t>
            </a:r>
            <a:endParaRPr sz="4500" b="1">
              <a:latin typeface="Architects Daughter"/>
              <a:ea typeface="Architects Daughter"/>
              <a:cs typeface="Architects Daughter"/>
              <a:sym typeface="Architects Daughter"/>
            </a:endParaRPr>
          </a:p>
        </p:txBody>
      </p:sp>
      <p:sp>
        <p:nvSpPr>
          <p:cNvPr id="895" name="Google Shape;895;p59"/>
          <p:cNvSpPr txBox="1"/>
          <p:nvPr/>
        </p:nvSpPr>
        <p:spPr>
          <a:xfrm>
            <a:off x="1596537" y="904125"/>
            <a:ext cx="5838600" cy="247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solidFill>
                  <a:schemeClr val="dk1"/>
                </a:solidFill>
                <a:latin typeface="Architects Daughter"/>
                <a:ea typeface="Architects Daughter"/>
                <a:cs typeface="Architects Daughter"/>
                <a:sym typeface="Architects Daughter"/>
              </a:rPr>
              <a:t>Each week of the school year a child is randomly chosen to be the Star of the Week. This child is highlighted with an info poster and pictures.</a:t>
            </a:r>
            <a:endParaRPr sz="2400">
              <a:solidFill>
                <a:schemeClr val="dk1"/>
              </a:solidFill>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endParaRPr sz="1800">
              <a:solidFill>
                <a:schemeClr val="dk1"/>
              </a:solidFill>
              <a:latin typeface="Architects Daughter"/>
              <a:ea typeface="Architects Daughter"/>
              <a:cs typeface="Architects Daughter"/>
              <a:sym typeface="Architects Daughter"/>
            </a:endParaRPr>
          </a:p>
        </p:txBody>
      </p:sp>
      <p:pic>
        <p:nvPicPr>
          <p:cNvPr id="896" name="Google Shape;896;p59"/>
          <p:cNvPicPr preferRelativeResize="0"/>
          <p:nvPr/>
        </p:nvPicPr>
        <p:blipFill>
          <a:blip r:embed="rId14">
            <a:alphaModFix/>
          </a:blip>
          <a:stretch>
            <a:fillRect/>
          </a:stretch>
        </p:blipFill>
        <p:spPr>
          <a:xfrm>
            <a:off x="3740400" y="2616326"/>
            <a:ext cx="1957100" cy="11023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0"/>
        <p:cNvGrpSpPr/>
        <p:nvPr/>
      </p:nvGrpSpPr>
      <p:grpSpPr>
        <a:xfrm>
          <a:off x="0" y="0"/>
          <a:ext cx="0" cy="0"/>
          <a:chOff x="0" y="0"/>
          <a:chExt cx="0" cy="0"/>
        </a:xfrm>
      </p:grpSpPr>
      <p:pic>
        <p:nvPicPr>
          <p:cNvPr id="901" name="Google Shape;901;p60"/>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902" name="Google Shape;902;p60"/>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903" name="Google Shape;903;p60"/>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904" name="Google Shape;904;p60"/>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905" name="Google Shape;905;p60"/>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906" name="Google Shape;906;p60"/>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907" name="Google Shape;907;p60"/>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908" name="Google Shape;908;p60"/>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9" name="Google Shape;909;p60"/>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910" name="Google Shape;910;p60"/>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911" name="Google Shape;911;p60"/>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912" name="Google Shape;912;p60"/>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913" name="Google Shape;913;p60"/>
          <p:cNvSpPr txBox="1"/>
          <p:nvPr/>
        </p:nvSpPr>
        <p:spPr>
          <a:xfrm>
            <a:off x="1365689" y="-9050"/>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500" b="1">
                <a:latin typeface="Architects Daughter"/>
                <a:ea typeface="Architects Daughter"/>
                <a:cs typeface="Architects Daughter"/>
                <a:sym typeface="Architects Daughter"/>
              </a:rPr>
              <a:t>        Birthdays</a:t>
            </a:r>
            <a:endParaRPr sz="4500" b="1">
              <a:latin typeface="Architects Daughter"/>
              <a:ea typeface="Architects Daughter"/>
              <a:cs typeface="Architects Daughter"/>
              <a:sym typeface="Architects Daughter"/>
            </a:endParaRPr>
          </a:p>
        </p:txBody>
      </p:sp>
      <p:sp>
        <p:nvSpPr>
          <p:cNvPr id="914" name="Google Shape;914;p60"/>
          <p:cNvSpPr txBox="1"/>
          <p:nvPr/>
        </p:nvSpPr>
        <p:spPr>
          <a:xfrm>
            <a:off x="1596537" y="904125"/>
            <a:ext cx="5838600" cy="247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100" b="1">
                <a:solidFill>
                  <a:schemeClr val="dk1"/>
                </a:solidFill>
                <a:latin typeface="Architects Daughter"/>
                <a:ea typeface="Architects Daughter"/>
                <a:cs typeface="Architects Daughter"/>
                <a:sym typeface="Architects Daughter"/>
              </a:rPr>
              <a:t>.</a:t>
            </a:r>
            <a:r>
              <a:rPr lang="en" sz="2500" b="1">
                <a:solidFill>
                  <a:schemeClr val="dk1"/>
                </a:solidFill>
                <a:latin typeface="Architects Daughter"/>
                <a:ea typeface="Architects Daughter"/>
                <a:cs typeface="Architects Daughter"/>
                <a:sym typeface="Architects Daughter"/>
              </a:rPr>
              <a:t>If you would like to celebrate your child’s birthday with the class, please make arrangements with me prior to their day. I will be celebrating summer birthdays at the end of the school year.</a:t>
            </a:r>
            <a:endParaRPr sz="2900" b="1">
              <a:solidFill>
                <a:schemeClr val="dk1"/>
              </a:solidFill>
              <a:latin typeface="Architects Daughter"/>
              <a:ea typeface="Architects Daughter"/>
              <a:cs typeface="Architects Daughter"/>
              <a:sym typeface="Architects Daughter"/>
            </a:endParaRPr>
          </a:p>
          <a:p>
            <a:pPr marL="0" lvl="0" indent="0" algn="l" rtl="0">
              <a:lnSpc>
                <a:spcPct val="115000"/>
              </a:lnSpc>
              <a:spcBef>
                <a:spcPts val="0"/>
              </a:spcBef>
              <a:spcAft>
                <a:spcPts val="0"/>
              </a:spcAft>
              <a:buNone/>
            </a:pPr>
            <a:endParaRPr sz="1800">
              <a:solidFill>
                <a:schemeClr val="dk1"/>
              </a:solidFill>
              <a:latin typeface="Architects Daughter"/>
              <a:ea typeface="Architects Daughter"/>
              <a:cs typeface="Architects Daughter"/>
              <a:sym typeface="Architects Daughter"/>
            </a:endParaRPr>
          </a:p>
        </p:txBody>
      </p:sp>
      <p:pic>
        <p:nvPicPr>
          <p:cNvPr id="915" name="Google Shape;915;p60"/>
          <p:cNvPicPr preferRelativeResize="0"/>
          <p:nvPr/>
        </p:nvPicPr>
        <p:blipFill>
          <a:blip r:embed="rId14">
            <a:alphaModFix/>
          </a:blip>
          <a:stretch>
            <a:fillRect/>
          </a:stretch>
        </p:blipFill>
        <p:spPr>
          <a:xfrm>
            <a:off x="5974500" y="3183622"/>
            <a:ext cx="965650" cy="577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pic>
        <p:nvPicPr>
          <p:cNvPr id="86" name="Google Shape;86;p15"/>
          <p:cNvPicPr preferRelativeResize="0"/>
          <p:nvPr/>
        </p:nvPicPr>
        <p:blipFill>
          <a:blip r:embed="rId4">
            <a:alphaModFix/>
          </a:blip>
          <a:stretch>
            <a:fillRect/>
          </a:stretch>
        </p:blipFill>
        <p:spPr>
          <a:xfrm>
            <a:off x="1560400" y="3875900"/>
            <a:ext cx="5444626" cy="1267598"/>
          </a:xfrm>
          <a:prstGeom prst="rect">
            <a:avLst/>
          </a:prstGeom>
          <a:noFill/>
          <a:ln>
            <a:noFill/>
          </a:ln>
        </p:spPr>
      </p:pic>
      <p:pic>
        <p:nvPicPr>
          <p:cNvPr id="87" name="Google Shape;87;p15"/>
          <p:cNvPicPr preferRelativeResize="0"/>
          <p:nvPr/>
        </p:nvPicPr>
        <p:blipFill>
          <a:blip r:embed="rId5">
            <a:alphaModFix/>
          </a:blip>
          <a:stretch>
            <a:fillRect/>
          </a:stretch>
        </p:blipFill>
        <p:spPr>
          <a:xfrm>
            <a:off x="1437750" y="598575"/>
            <a:ext cx="6300224" cy="4287349"/>
          </a:xfrm>
          <a:prstGeom prst="rect">
            <a:avLst/>
          </a:prstGeom>
          <a:noFill/>
          <a:ln>
            <a:noFill/>
          </a:ln>
        </p:spPr>
      </p:pic>
      <p:pic>
        <p:nvPicPr>
          <p:cNvPr id="88" name="Google Shape;88;p15"/>
          <p:cNvPicPr preferRelativeResize="0"/>
          <p:nvPr/>
        </p:nvPicPr>
        <p:blipFill>
          <a:blip r:embed="rId6">
            <a:alphaModFix/>
          </a:blip>
          <a:stretch>
            <a:fillRect/>
          </a:stretch>
        </p:blipFill>
        <p:spPr>
          <a:xfrm>
            <a:off x="183025" y="2571750"/>
            <a:ext cx="2647275" cy="2647275"/>
          </a:xfrm>
          <a:prstGeom prst="rect">
            <a:avLst/>
          </a:prstGeom>
          <a:noFill/>
          <a:ln>
            <a:noFill/>
          </a:ln>
        </p:spPr>
      </p:pic>
      <p:pic>
        <p:nvPicPr>
          <p:cNvPr id="89" name="Google Shape;89;p15"/>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90" name="Google Shape;90;p15"/>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91" name="Google Shape;91;p15"/>
          <p:cNvPicPr preferRelativeResize="0"/>
          <p:nvPr/>
        </p:nvPicPr>
        <p:blipFill>
          <a:blip r:embed="rId9">
            <a:alphaModFix/>
          </a:blip>
          <a:stretch>
            <a:fillRect/>
          </a:stretch>
        </p:blipFill>
        <p:spPr>
          <a:xfrm>
            <a:off x="8012575" y="3226125"/>
            <a:ext cx="492551" cy="492550"/>
          </a:xfrm>
          <a:prstGeom prst="rect">
            <a:avLst/>
          </a:prstGeom>
          <a:noFill/>
          <a:ln>
            <a:noFill/>
          </a:ln>
        </p:spPr>
      </p:pic>
      <p:pic>
        <p:nvPicPr>
          <p:cNvPr id="92" name="Google Shape;92;p15"/>
          <p:cNvPicPr preferRelativeResize="0"/>
          <p:nvPr/>
        </p:nvPicPr>
        <p:blipFill>
          <a:blip r:embed="rId10">
            <a:alphaModFix/>
          </a:blip>
          <a:stretch>
            <a:fillRect/>
          </a:stretch>
        </p:blipFill>
        <p:spPr>
          <a:xfrm>
            <a:off x="2830288" y="0"/>
            <a:ext cx="3483425" cy="575025"/>
          </a:xfrm>
          <a:prstGeom prst="rect">
            <a:avLst/>
          </a:prstGeom>
          <a:noFill/>
          <a:ln>
            <a:noFill/>
          </a:ln>
        </p:spPr>
      </p:pic>
      <p:sp>
        <p:nvSpPr>
          <p:cNvPr id="93" name="Google Shape;93;p15"/>
          <p:cNvSpPr txBox="1"/>
          <p:nvPr/>
        </p:nvSpPr>
        <p:spPr>
          <a:xfrm>
            <a:off x="2109925" y="725463"/>
            <a:ext cx="5691300" cy="300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1800" dirty="0">
              <a:latin typeface="Architects Daughter"/>
              <a:ea typeface="Architects Daughter"/>
              <a:cs typeface="Architects Daughter"/>
              <a:sym typeface="Architects Daughter"/>
            </a:endParaRPr>
          </a:p>
        </p:txBody>
      </p:sp>
      <p:pic>
        <p:nvPicPr>
          <p:cNvPr id="94" name="Google Shape;94;p15"/>
          <p:cNvPicPr preferRelativeResize="0"/>
          <p:nvPr/>
        </p:nvPicPr>
        <p:blipFill>
          <a:blip r:embed="rId11">
            <a:alphaModFix/>
          </a:blip>
          <a:stretch>
            <a:fillRect/>
          </a:stretch>
        </p:blipFill>
        <p:spPr>
          <a:xfrm>
            <a:off x="7898225" y="215275"/>
            <a:ext cx="1014982" cy="1335025"/>
          </a:xfrm>
          <a:prstGeom prst="rect">
            <a:avLst/>
          </a:prstGeom>
          <a:noFill/>
          <a:ln>
            <a:noFill/>
          </a:ln>
        </p:spPr>
      </p:pic>
      <p:pic>
        <p:nvPicPr>
          <p:cNvPr id="95" name="Google Shape;95;p15"/>
          <p:cNvPicPr preferRelativeResize="0"/>
          <p:nvPr/>
        </p:nvPicPr>
        <p:blipFill>
          <a:blip r:embed="rId12">
            <a:alphaModFix/>
          </a:blip>
          <a:stretch>
            <a:fillRect/>
          </a:stretch>
        </p:blipFill>
        <p:spPr>
          <a:xfrm>
            <a:off x="-377200" y="2505075"/>
            <a:ext cx="1478900" cy="2071174"/>
          </a:xfrm>
          <a:prstGeom prst="rect">
            <a:avLst/>
          </a:prstGeom>
          <a:noFill/>
          <a:ln>
            <a:noFill/>
          </a:ln>
        </p:spPr>
      </p:pic>
      <p:pic>
        <p:nvPicPr>
          <p:cNvPr id="96" name="Google Shape;96;p15"/>
          <p:cNvPicPr preferRelativeResize="0"/>
          <p:nvPr/>
        </p:nvPicPr>
        <p:blipFill>
          <a:blip r:embed="rId13">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97" name="Google Shape;97;p15"/>
          <p:cNvPicPr preferRelativeResize="0"/>
          <p:nvPr/>
        </p:nvPicPr>
        <p:blipFill>
          <a:blip r:embed="rId14">
            <a:alphaModFix/>
          </a:blip>
          <a:stretch>
            <a:fillRect/>
          </a:stretch>
        </p:blipFill>
        <p:spPr>
          <a:xfrm>
            <a:off x="7943200" y="1652073"/>
            <a:ext cx="1151950" cy="1472279"/>
          </a:xfrm>
          <a:prstGeom prst="rect">
            <a:avLst/>
          </a:prstGeom>
          <a:noFill/>
          <a:ln>
            <a:noFill/>
          </a:ln>
        </p:spPr>
      </p:pic>
      <p:pic>
        <p:nvPicPr>
          <p:cNvPr id="4" name="Picture 3">
            <a:extLst>
              <a:ext uri="{FF2B5EF4-FFF2-40B4-BE49-F238E27FC236}">
                <a16:creationId xmlns:a16="http://schemas.microsoft.com/office/drawing/2014/main" id="{F3321AC0-6484-8A3C-3D00-B0E220F62697}"/>
              </a:ext>
            </a:extLst>
          </p:cNvPr>
          <p:cNvPicPr>
            <a:picLocks noChangeAspect="1"/>
          </p:cNvPicPr>
          <p:nvPr/>
        </p:nvPicPr>
        <p:blipFill>
          <a:blip r:embed="rId15"/>
          <a:stretch>
            <a:fillRect/>
          </a:stretch>
        </p:blipFill>
        <p:spPr>
          <a:xfrm>
            <a:off x="1580831" y="896725"/>
            <a:ext cx="1896950" cy="2547914"/>
          </a:xfrm>
          <a:prstGeom prst="rect">
            <a:avLst/>
          </a:prstGeom>
        </p:spPr>
      </p:pic>
      <p:pic>
        <p:nvPicPr>
          <p:cNvPr id="6" name="Picture 5">
            <a:extLst>
              <a:ext uri="{FF2B5EF4-FFF2-40B4-BE49-F238E27FC236}">
                <a16:creationId xmlns:a16="http://schemas.microsoft.com/office/drawing/2014/main" id="{5CAC55B3-CF7A-8E72-7A52-254051ABDFCD}"/>
              </a:ext>
            </a:extLst>
          </p:cNvPr>
          <p:cNvPicPr>
            <a:picLocks noChangeAspect="1"/>
          </p:cNvPicPr>
          <p:nvPr/>
        </p:nvPicPr>
        <p:blipFill>
          <a:blip r:embed="rId16"/>
          <a:stretch>
            <a:fillRect/>
          </a:stretch>
        </p:blipFill>
        <p:spPr>
          <a:xfrm>
            <a:off x="3525488" y="927542"/>
            <a:ext cx="2000250" cy="2657475"/>
          </a:xfrm>
          <a:prstGeom prst="rect">
            <a:avLst/>
          </a:prstGeom>
        </p:spPr>
      </p:pic>
      <p:pic>
        <p:nvPicPr>
          <p:cNvPr id="10" name="Picture 9">
            <a:extLst>
              <a:ext uri="{FF2B5EF4-FFF2-40B4-BE49-F238E27FC236}">
                <a16:creationId xmlns:a16="http://schemas.microsoft.com/office/drawing/2014/main" id="{793DD0D9-39EF-174D-5007-9FEB5235EE27}"/>
              </a:ext>
            </a:extLst>
          </p:cNvPr>
          <p:cNvPicPr>
            <a:picLocks noChangeAspect="1"/>
          </p:cNvPicPr>
          <p:nvPr/>
        </p:nvPicPr>
        <p:blipFill>
          <a:blip r:embed="rId17"/>
          <a:stretch>
            <a:fillRect/>
          </a:stretch>
        </p:blipFill>
        <p:spPr>
          <a:xfrm>
            <a:off x="5572907" y="927542"/>
            <a:ext cx="1893690" cy="2690784"/>
          </a:xfrm>
          <a:prstGeom prst="rect">
            <a:avLst/>
          </a:prstGeom>
        </p:spPr>
      </p:pic>
    </p:spTree>
    <p:extLst>
      <p:ext uri="{BB962C8B-B14F-4D97-AF65-F5344CB8AC3E}">
        <p14:creationId xmlns:p14="http://schemas.microsoft.com/office/powerpoint/2010/main" val="19088383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9"/>
        <p:cNvGrpSpPr/>
        <p:nvPr/>
      </p:nvGrpSpPr>
      <p:grpSpPr>
        <a:xfrm>
          <a:off x="0" y="0"/>
          <a:ext cx="0" cy="0"/>
          <a:chOff x="0" y="0"/>
          <a:chExt cx="0" cy="0"/>
        </a:xfrm>
      </p:grpSpPr>
      <p:pic>
        <p:nvPicPr>
          <p:cNvPr id="920" name="Google Shape;920;p61"/>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921" name="Google Shape;921;p61"/>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922" name="Google Shape;922;p61"/>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923" name="Google Shape;923;p61"/>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924" name="Google Shape;924;p61"/>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925" name="Google Shape;925;p61"/>
          <p:cNvPicPr preferRelativeResize="0"/>
          <p:nvPr/>
        </p:nvPicPr>
        <p:blipFill>
          <a:blip r:embed="rId9">
            <a:alphaModFix/>
          </a:blip>
          <a:stretch>
            <a:fillRect/>
          </a:stretch>
        </p:blipFill>
        <p:spPr>
          <a:xfrm>
            <a:off x="7844125" y="3226125"/>
            <a:ext cx="492551" cy="492550"/>
          </a:xfrm>
          <a:prstGeom prst="rect">
            <a:avLst/>
          </a:prstGeom>
          <a:noFill/>
          <a:ln>
            <a:noFill/>
          </a:ln>
        </p:spPr>
      </p:pic>
      <p:sp>
        <p:nvSpPr>
          <p:cNvPr id="926" name="Google Shape;926;p61"/>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7" name="Google Shape;927;p61"/>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928" name="Google Shape;928;p61"/>
          <p:cNvPicPr preferRelativeResize="0"/>
          <p:nvPr/>
        </p:nvPicPr>
        <p:blipFill>
          <a:blip r:embed="rId10">
            <a:alphaModFix/>
          </a:blip>
          <a:stretch>
            <a:fillRect/>
          </a:stretch>
        </p:blipFill>
        <p:spPr>
          <a:xfrm>
            <a:off x="7799150" y="124525"/>
            <a:ext cx="1014982" cy="1335025"/>
          </a:xfrm>
          <a:prstGeom prst="rect">
            <a:avLst/>
          </a:prstGeom>
          <a:noFill/>
          <a:ln>
            <a:noFill/>
          </a:ln>
        </p:spPr>
      </p:pic>
      <p:pic>
        <p:nvPicPr>
          <p:cNvPr id="929" name="Google Shape;929;p61"/>
          <p:cNvPicPr preferRelativeResize="0"/>
          <p:nvPr/>
        </p:nvPicPr>
        <p:blipFill>
          <a:blip r:embed="rId11">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930" name="Google Shape;930;p61"/>
          <p:cNvPicPr preferRelativeResize="0"/>
          <p:nvPr/>
        </p:nvPicPr>
        <p:blipFill>
          <a:blip r:embed="rId12">
            <a:alphaModFix/>
          </a:blip>
          <a:stretch>
            <a:fillRect/>
          </a:stretch>
        </p:blipFill>
        <p:spPr>
          <a:xfrm>
            <a:off x="7799150" y="1606698"/>
            <a:ext cx="1151950" cy="1472279"/>
          </a:xfrm>
          <a:prstGeom prst="rect">
            <a:avLst/>
          </a:prstGeom>
          <a:noFill/>
          <a:ln>
            <a:noFill/>
          </a:ln>
        </p:spPr>
      </p:pic>
      <p:sp>
        <p:nvSpPr>
          <p:cNvPr id="931" name="Google Shape;931;p61"/>
          <p:cNvSpPr txBox="1"/>
          <p:nvPr/>
        </p:nvSpPr>
        <p:spPr>
          <a:xfrm>
            <a:off x="1666762" y="879263"/>
            <a:ext cx="5637000" cy="291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4500" b="1">
                <a:solidFill>
                  <a:schemeClr val="dk1"/>
                </a:solidFill>
                <a:latin typeface="Architects Daughter"/>
                <a:ea typeface="Architects Daughter"/>
                <a:cs typeface="Architects Daughter"/>
                <a:sym typeface="Architects Daughter"/>
              </a:rPr>
              <a:t>Miscellaneous Information</a:t>
            </a:r>
            <a:endParaRPr sz="45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sz="45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sz="2100" b="1" i="1">
              <a:solidFill>
                <a:schemeClr val="dk1"/>
              </a:solidFill>
              <a:latin typeface="Architects Daughter"/>
              <a:ea typeface="Architects Daughter"/>
              <a:cs typeface="Architects Daughter"/>
              <a:sym typeface="Architects Daughter"/>
            </a:endParaRPr>
          </a:p>
        </p:txBody>
      </p:sp>
      <p:pic>
        <p:nvPicPr>
          <p:cNvPr id="932" name="Google Shape;932;p61"/>
          <p:cNvPicPr preferRelativeResize="0"/>
          <p:nvPr/>
        </p:nvPicPr>
        <p:blipFill>
          <a:blip r:embed="rId13">
            <a:alphaModFix/>
          </a:blip>
          <a:stretch>
            <a:fillRect/>
          </a:stretch>
        </p:blipFill>
        <p:spPr>
          <a:xfrm>
            <a:off x="-377200" y="2112550"/>
            <a:ext cx="3124575" cy="3124575"/>
          </a:xfrm>
          <a:prstGeom prst="rect">
            <a:avLst/>
          </a:prstGeom>
          <a:noFill/>
          <a:ln>
            <a:noFill/>
          </a:ln>
        </p:spPr>
      </p:pic>
      <p:pic>
        <p:nvPicPr>
          <p:cNvPr id="933" name="Google Shape;933;p61"/>
          <p:cNvPicPr preferRelativeResize="0"/>
          <p:nvPr/>
        </p:nvPicPr>
        <p:blipFill>
          <a:blip r:embed="rId14">
            <a:alphaModFix/>
          </a:blip>
          <a:stretch>
            <a:fillRect/>
          </a:stretch>
        </p:blipFill>
        <p:spPr>
          <a:xfrm>
            <a:off x="2982349" y="2571758"/>
            <a:ext cx="3124575" cy="114849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7"/>
        <p:cNvGrpSpPr/>
        <p:nvPr/>
      </p:nvGrpSpPr>
      <p:grpSpPr>
        <a:xfrm>
          <a:off x="0" y="0"/>
          <a:ext cx="0" cy="0"/>
          <a:chOff x="0" y="0"/>
          <a:chExt cx="0" cy="0"/>
        </a:xfrm>
      </p:grpSpPr>
      <p:pic>
        <p:nvPicPr>
          <p:cNvPr id="938" name="Google Shape;938;p62"/>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939" name="Google Shape;939;p62"/>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940" name="Google Shape;940;p62"/>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941" name="Google Shape;941;p62"/>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942" name="Google Shape;942;p62"/>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943" name="Google Shape;943;p62"/>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944" name="Google Shape;944;p62"/>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945" name="Google Shape;945;p62"/>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6" name="Google Shape;946;p62"/>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947" name="Google Shape;947;p62"/>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948" name="Google Shape;948;p62"/>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949" name="Google Shape;949;p62"/>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950" name="Google Shape;950;p62"/>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School Supply List</a:t>
            </a:r>
            <a:endParaRPr sz="3700" b="1">
              <a:latin typeface="Architects Daughter"/>
              <a:ea typeface="Architects Daughter"/>
              <a:cs typeface="Architects Daughter"/>
              <a:sym typeface="Architects Daughter"/>
            </a:endParaRPr>
          </a:p>
        </p:txBody>
      </p:sp>
      <p:sp>
        <p:nvSpPr>
          <p:cNvPr id="951" name="Google Shape;951;p62"/>
          <p:cNvSpPr txBox="1"/>
          <p:nvPr/>
        </p:nvSpPr>
        <p:spPr>
          <a:xfrm>
            <a:off x="1649750" y="983425"/>
            <a:ext cx="5910000" cy="257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500" b="1">
                <a:solidFill>
                  <a:schemeClr val="dk1"/>
                </a:solidFill>
                <a:latin typeface="Architects Daughter"/>
                <a:ea typeface="Architects Daughter"/>
                <a:cs typeface="Architects Daughter"/>
                <a:sym typeface="Architects Daughter"/>
              </a:rPr>
              <a:t>Students will need the following items AT HOME in order to complete their homework;</a:t>
            </a:r>
            <a:endParaRPr sz="15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Clr>
                <a:schemeClr val="dk1"/>
              </a:buClr>
              <a:buSzPts val="1100"/>
              <a:buFont typeface="Arial"/>
              <a:buNone/>
            </a:pPr>
            <a:r>
              <a:rPr lang="en" sz="1500" b="1">
                <a:solidFill>
                  <a:schemeClr val="dk1"/>
                </a:solidFill>
                <a:latin typeface="Architects Daughter"/>
                <a:ea typeface="Architects Daughter"/>
                <a:cs typeface="Architects Daughter"/>
                <a:sym typeface="Architects Daughter"/>
              </a:rPr>
              <a:t>crayons</a:t>
            </a:r>
            <a:endParaRPr sz="15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Clr>
                <a:schemeClr val="dk1"/>
              </a:buClr>
              <a:buSzPts val="1100"/>
              <a:buFont typeface="Arial"/>
              <a:buNone/>
            </a:pPr>
            <a:r>
              <a:rPr lang="en" sz="1500" b="1">
                <a:solidFill>
                  <a:schemeClr val="dk1"/>
                </a:solidFill>
                <a:latin typeface="Architects Daughter"/>
                <a:ea typeface="Architects Daughter"/>
                <a:cs typeface="Architects Daughter"/>
                <a:sym typeface="Architects Daughter"/>
              </a:rPr>
              <a:t>Pencils</a:t>
            </a:r>
            <a:endParaRPr sz="15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Clr>
                <a:schemeClr val="dk1"/>
              </a:buClr>
              <a:buSzPts val="1100"/>
              <a:buFont typeface="Arial"/>
              <a:buNone/>
            </a:pPr>
            <a:r>
              <a:rPr lang="en" sz="1500" b="1">
                <a:solidFill>
                  <a:schemeClr val="dk1"/>
                </a:solidFill>
                <a:latin typeface="Architects Daughter"/>
                <a:ea typeface="Architects Daughter"/>
                <a:cs typeface="Architects Daughter"/>
                <a:sym typeface="Architects Daughter"/>
              </a:rPr>
              <a:t>Scissors</a:t>
            </a:r>
            <a:endParaRPr sz="15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Clr>
                <a:schemeClr val="dk1"/>
              </a:buClr>
              <a:buSzPts val="1100"/>
              <a:buFont typeface="Arial"/>
              <a:buNone/>
            </a:pPr>
            <a:r>
              <a:rPr lang="en" sz="1500" b="1">
                <a:solidFill>
                  <a:schemeClr val="dk1"/>
                </a:solidFill>
                <a:latin typeface="Architects Daughter"/>
                <a:ea typeface="Architects Daughter"/>
                <a:cs typeface="Architects Daughter"/>
                <a:sym typeface="Architects Daughter"/>
              </a:rPr>
              <a:t>Glue</a:t>
            </a:r>
            <a:endParaRPr sz="15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Clr>
                <a:schemeClr val="dk1"/>
              </a:buClr>
              <a:buSzPts val="1100"/>
              <a:buFont typeface="Arial"/>
              <a:buNone/>
            </a:pPr>
            <a:r>
              <a:rPr lang="en" sz="1500" b="1">
                <a:solidFill>
                  <a:schemeClr val="dk1"/>
                </a:solidFill>
                <a:latin typeface="Architects Daughter"/>
                <a:ea typeface="Architects Daughter"/>
                <a:cs typeface="Architects Daughter"/>
                <a:sym typeface="Architects Daughter"/>
              </a:rPr>
              <a:t>Manipulatives (pennies, uncooked beans, etc)</a:t>
            </a:r>
            <a:endParaRPr sz="15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Clr>
                <a:schemeClr val="dk1"/>
              </a:buClr>
              <a:buSzPts val="1100"/>
              <a:buFont typeface="Arial"/>
              <a:buNone/>
            </a:pPr>
            <a:r>
              <a:rPr lang="en" sz="2300" b="1">
                <a:solidFill>
                  <a:schemeClr val="dk1"/>
                </a:solidFill>
                <a:latin typeface="Architects Daughter"/>
                <a:ea typeface="Architects Daughter"/>
                <a:cs typeface="Architects Daughter"/>
                <a:sym typeface="Architects Daughter"/>
              </a:rPr>
              <a:t>* I will periodically request classroom supplies via the newsletter or Classtag</a:t>
            </a:r>
            <a:endParaRPr sz="2300" b="1">
              <a:solidFill>
                <a:schemeClr val="dk1"/>
              </a:solidFill>
              <a:latin typeface="Architects Daughter"/>
              <a:ea typeface="Architects Daughter"/>
              <a:cs typeface="Architects Daughter"/>
              <a:sym typeface="Architects Daughte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5"/>
        <p:cNvGrpSpPr/>
        <p:nvPr/>
      </p:nvGrpSpPr>
      <p:grpSpPr>
        <a:xfrm>
          <a:off x="0" y="0"/>
          <a:ext cx="0" cy="0"/>
          <a:chOff x="0" y="0"/>
          <a:chExt cx="0" cy="0"/>
        </a:xfrm>
      </p:grpSpPr>
      <p:pic>
        <p:nvPicPr>
          <p:cNvPr id="956" name="Google Shape;956;p63"/>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957" name="Google Shape;957;p63"/>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958" name="Google Shape;958;p63"/>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959" name="Google Shape;959;p63"/>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960" name="Google Shape;960;p63"/>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961" name="Google Shape;961;p63"/>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962" name="Google Shape;962;p63"/>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963" name="Google Shape;963;p63"/>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4" name="Google Shape;964;p63"/>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965" name="Google Shape;965;p63"/>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966" name="Google Shape;966;p63"/>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967" name="Google Shape;967;p63"/>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968" name="Google Shape;968;p63"/>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Student Scrapbooks</a:t>
            </a:r>
            <a:endParaRPr sz="3700" b="1">
              <a:latin typeface="Architects Daughter"/>
              <a:ea typeface="Architects Daughter"/>
              <a:cs typeface="Architects Daughter"/>
              <a:sym typeface="Architects Daughter"/>
            </a:endParaRPr>
          </a:p>
        </p:txBody>
      </p:sp>
      <p:sp>
        <p:nvSpPr>
          <p:cNvPr id="969" name="Google Shape;969;p63"/>
          <p:cNvSpPr txBox="1"/>
          <p:nvPr/>
        </p:nvSpPr>
        <p:spPr>
          <a:xfrm>
            <a:off x="1649750" y="983425"/>
            <a:ext cx="5910000" cy="257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100" b="1" dirty="0">
                <a:solidFill>
                  <a:schemeClr val="dk1"/>
                </a:solidFill>
                <a:latin typeface="Architects Daughter"/>
                <a:ea typeface="Architects Daughter"/>
                <a:cs typeface="Architects Daughter"/>
                <a:sym typeface="Architects Daughter"/>
              </a:rPr>
              <a:t>Students will be creating a Kindergarten Scrapbook that they will keep at the end of the school year. Please refer to the memo in your folder.</a:t>
            </a:r>
            <a:endParaRPr sz="2100" b="1" dirty="0">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sz="1500" b="1" dirty="0">
              <a:solidFill>
                <a:schemeClr val="dk1"/>
              </a:solidFill>
              <a:latin typeface="Architects Daughter"/>
              <a:ea typeface="Architects Daughter"/>
              <a:cs typeface="Architects Daughter"/>
              <a:sym typeface="Architects Daughter"/>
            </a:endParaRPr>
          </a:p>
        </p:txBody>
      </p:sp>
      <p:pic>
        <p:nvPicPr>
          <p:cNvPr id="970" name="Google Shape;970;p63"/>
          <p:cNvPicPr preferRelativeResize="0"/>
          <p:nvPr/>
        </p:nvPicPr>
        <p:blipFill>
          <a:blip r:embed="rId14">
            <a:alphaModFix/>
          </a:blip>
          <a:stretch>
            <a:fillRect/>
          </a:stretch>
        </p:blipFill>
        <p:spPr>
          <a:xfrm>
            <a:off x="3979500" y="2526450"/>
            <a:ext cx="1631056" cy="1267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4"/>
        <p:cNvGrpSpPr/>
        <p:nvPr/>
      </p:nvGrpSpPr>
      <p:grpSpPr>
        <a:xfrm>
          <a:off x="0" y="0"/>
          <a:ext cx="0" cy="0"/>
          <a:chOff x="0" y="0"/>
          <a:chExt cx="0" cy="0"/>
        </a:xfrm>
      </p:grpSpPr>
      <p:pic>
        <p:nvPicPr>
          <p:cNvPr id="975" name="Google Shape;975;p64"/>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976" name="Google Shape;976;p64"/>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977" name="Google Shape;977;p64"/>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978" name="Google Shape;978;p64"/>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979" name="Google Shape;979;p64"/>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980" name="Google Shape;980;p64"/>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981" name="Google Shape;981;p64"/>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982" name="Google Shape;982;p64"/>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3" name="Google Shape;983;p64"/>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984" name="Google Shape;984;p64"/>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985" name="Google Shape;985;p64"/>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986" name="Google Shape;986;p64"/>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987" name="Google Shape;987;p64"/>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Teacher Wish List</a:t>
            </a:r>
            <a:endParaRPr sz="3700" b="1">
              <a:latin typeface="Architects Daughter"/>
              <a:ea typeface="Architects Daughter"/>
              <a:cs typeface="Architects Daughter"/>
              <a:sym typeface="Architects Daughter"/>
            </a:endParaRPr>
          </a:p>
        </p:txBody>
      </p:sp>
      <p:sp>
        <p:nvSpPr>
          <p:cNvPr id="988" name="Google Shape;988;p64"/>
          <p:cNvSpPr txBox="1"/>
          <p:nvPr/>
        </p:nvSpPr>
        <p:spPr>
          <a:xfrm>
            <a:off x="1649750" y="983425"/>
            <a:ext cx="5910000" cy="289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200" b="1" dirty="0">
                <a:solidFill>
                  <a:schemeClr val="dk1"/>
                </a:solidFill>
                <a:latin typeface="Architects Daughter"/>
                <a:ea typeface="Architects Daughter"/>
                <a:cs typeface="Architects Daughter"/>
                <a:sym typeface="Architects Daughter"/>
              </a:rPr>
              <a:t>My wishlist will be posted on C</a:t>
            </a:r>
            <a:r>
              <a:rPr lang="en-US" sz="3200" b="1" dirty="0">
                <a:solidFill>
                  <a:schemeClr val="dk1"/>
                </a:solidFill>
                <a:latin typeface="Architects Daughter"/>
                <a:ea typeface="Architects Daughter"/>
                <a:cs typeface="Architects Daughter"/>
                <a:sym typeface="Architects Daughter"/>
              </a:rPr>
              <a:t>l</a:t>
            </a:r>
            <a:r>
              <a:rPr lang="en" sz="3200" b="1" dirty="0">
                <a:solidFill>
                  <a:schemeClr val="dk1"/>
                </a:solidFill>
                <a:latin typeface="Architects Daughter"/>
                <a:ea typeface="Architects Daughter"/>
                <a:cs typeface="Architects Daughter"/>
                <a:sym typeface="Architects Daughter"/>
              </a:rPr>
              <a:t>asstag. All contributions are greatly appreciated.</a:t>
            </a:r>
            <a:endParaRPr sz="1500" b="1" dirty="0">
              <a:solidFill>
                <a:schemeClr val="dk1"/>
              </a:solidFill>
              <a:latin typeface="Architects Daughter"/>
              <a:ea typeface="Architects Daughter"/>
              <a:cs typeface="Architects Daughter"/>
              <a:sym typeface="Architects Daughter"/>
            </a:endParaRPr>
          </a:p>
        </p:txBody>
      </p:sp>
      <p:pic>
        <p:nvPicPr>
          <p:cNvPr id="989" name="Google Shape;989;p64"/>
          <p:cNvPicPr preferRelativeResize="0"/>
          <p:nvPr/>
        </p:nvPicPr>
        <p:blipFill>
          <a:blip r:embed="rId14">
            <a:alphaModFix/>
          </a:blip>
          <a:stretch>
            <a:fillRect/>
          </a:stretch>
        </p:blipFill>
        <p:spPr>
          <a:xfrm>
            <a:off x="2074088" y="2790825"/>
            <a:ext cx="752475" cy="762000"/>
          </a:xfrm>
          <a:prstGeom prst="rect">
            <a:avLst/>
          </a:prstGeom>
          <a:noFill/>
          <a:ln>
            <a:noFill/>
          </a:ln>
        </p:spPr>
      </p:pic>
      <p:pic>
        <p:nvPicPr>
          <p:cNvPr id="990" name="Google Shape;990;p64"/>
          <p:cNvPicPr preferRelativeResize="0"/>
          <p:nvPr/>
        </p:nvPicPr>
        <p:blipFill>
          <a:blip r:embed="rId15">
            <a:alphaModFix/>
          </a:blip>
          <a:stretch>
            <a:fillRect/>
          </a:stretch>
        </p:blipFill>
        <p:spPr>
          <a:xfrm>
            <a:off x="3965963" y="2762250"/>
            <a:ext cx="809625" cy="819150"/>
          </a:xfrm>
          <a:prstGeom prst="rect">
            <a:avLst/>
          </a:prstGeom>
          <a:noFill/>
          <a:ln>
            <a:noFill/>
          </a:ln>
        </p:spPr>
      </p:pic>
      <p:pic>
        <p:nvPicPr>
          <p:cNvPr id="991" name="Google Shape;991;p64"/>
          <p:cNvPicPr preferRelativeResize="0"/>
          <p:nvPr/>
        </p:nvPicPr>
        <p:blipFill>
          <a:blip r:embed="rId16">
            <a:alphaModFix/>
          </a:blip>
          <a:stretch>
            <a:fillRect/>
          </a:stretch>
        </p:blipFill>
        <p:spPr>
          <a:xfrm>
            <a:off x="5553063" y="2781300"/>
            <a:ext cx="790575" cy="7810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5"/>
        <p:cNvGrpSpPr/>
        <p:nvPr/>
      </p:nvGrpSpPr>
      <p:grpSpPr>
        <a:xfrm>
          <a:off x="0" y="0"/>
          <a:ext cx="0" cy="0"/>
          <a:chOff x="0" y="0"/>
          <a:chExt cx="0" cy="0"/>
        </a:xfrm>
      </p:grpSpPr>
      <p:pic>
        <p:nvPicPr>
          <p:cNvPr id="996" name="Google Shape;996;p65"/>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997" name="Google Shape;997;p65"/>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998" name="Google Shape;998;p65"/>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999" name="Google Shape;999;p65"/>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1000" name="Google Shape;1000;p65"/>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1001" name="Google Shape;1001;p65"/>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1002" name="Google Shape;1002;p65"/>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1003" name="Google Shape;1003;p65"/>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4" name="Google Shape;1004;p65"/>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1005" name="Google Shape;1005;p65"/>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1006" name="Google Shape;1006;p65"/>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1007" name="Google Shape;1007;p65"/>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1008" name="Google Shape;1008;p65"/>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Spirit Wear</a:t>
            </a:r>
            <a:endParaRPr sz="3700" b="1">
              <a:latin typeface="Architects Daughter"/>
              <a:ea typeface="Architects Daughter"/>
              <a:cs typeface="Architects Daughter"/>
              <a:sym typeface="Architects Daughter"/>
            </a:endParaRPr>
          </a:p>
        </p:txBody>
      </p:sp>
      <p:sp>
        <p:nvSpPr>
          <p:cNvPr id="1009" name="Google Shape;1009;p65"/>
          <p:cNvSpPr txBox="1"/>
          <p:nvPr/>
        </p:nvSpPr>
        <p:spPr>
          <a:xfrm>
            <a:off x="1560400" y="3100038"/>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Architects Daughter"/>
              <a:ea typeface="Architects Daughter"/>
              <a:cs typeface="Architects Daughter"/>
              <a:sym typeface="Architects Daughter"/>
            </a:endParaRPr>
          </a:p>
        </p:txBody>
      </p:sp>
      <p:pic>
        <p:nvPicPr>
          <p:cNvPr id="3" name="Picture 2">
            <a:extLst>
              <a:ext uri="{FF2B5EF4-FFF2-40B4-BE49-F238E27FC236}">
                <a16:creationId xmlns:a16="http://schemas.microsoft.com/office/drawing/2014/main" id="{E818C629-45D2-4361-A530-6298A8C8A2BC}"/>
              </a:ext>
            </a:extLst>
          </p:cNvPr>
          <p:cNvPicPr>
            <a:picLocks noChangeAspect="1"/>
          </p:cNvPicPr>
          <p:nvPr/>
        </p:nvPicPr>
        <p:blipFill>
          <a:blip r:embed="rId14"/>
          <a:stretch>
            <a:fillRect/>
          </a:stretch>
        </p:blipFill>
        <p:spPr>
          <a:xfrm>
            <a:off x="2102124" y="1092303"/>
            <a:ext cx="4648972" cy="257374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7"/>
        <p:cNvGrpSpPr/>
        <p:nvPr/>
      </p:nvGrpSpPr>
      <p:grpSpPr>
        <a:xfrm>
          <a:off x="0" y="0"/>
          <a:ext cx="0" cy="0"/>
          <a:chOff x="0" y="0"/>
          <a:chExt cx="0" cy="0"/>
        </a:xfrm>
      </p:grpSpPr>
      <p:pic>
        <p:nvPicPr>
          <p:cNvPr id="1148" name="Google Shape;1148;p73"/>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1149" name="Google Shape;1149;p73"/>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1150" name="Google Shape;1150;p73"/>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1151" name="Google Shape;1151;p73"/>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1152" name="Google Shape;1152;p73"/>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1153" name="Google Shape;1153;p73"/>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1154" name="Google Shape;1154;p73"/>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1155" name="Google Shape;1155;p73"/>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6" name="Google Shape;1156;p73"/>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1157" name="Google Shape;1157;p73"/>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1158" name="Google Shape;1158;p73"/>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1159" name="Google Shape;1159;p73"/>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1160" name="Google Shape;1160;p73"/>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dirty="0">
                <a:latin typeface="Architects Daughter"/>
                <a:ea typeface="Architects Daughter"/>
                <a:cs typeface="Architects Daughter"/>
                <a:sym typeface="Architects Daughter"/>
              </a:rPr>
              <a:t>        Time Capsule</a:t>
            </a:r>
            <a:endParaRPr sz="3700" b="1" dirty="0">
              <a:latin typeface="Architects Daughter"/>
              <a:ea typeface="Architects Daughter"/>
              <a:cs typeface="Architects Daughter"/>
              <a:sym typeface="Architects Daughter"/>
            </a:endParaRPr>
          </a:p>
        </p:txBody>
      </p:sp>
      <p:sp>
        <p:nvSpPr>
          <p:cNvPr id="1161" name="Google Shape;1161;p73"/>
          <p:cNvSpPr txBox="1"/>
          <p:nvPr/>
        </p:nvSpPr>
        <p:spPr>
          <a:xfrm>
            <a:off x="1560400" y="3100038"/>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Architects Daughter"/>
              <a:ea typeface="Architects Daughter"/>
              <a:cs typeface="Architects Daughter"/>
              <a:sym typeface="Architects Daughter"/>
            </a:endParaRPr>
          </a:p>
        </p:txBody>
      </p:sp>
      <p:sp>
        <p:nvSpPr>
          <p:cNvPr id="1162" name="Google Shape;1162;p73"/>
          <p:cNvSpPr txBox="1"/>
          <p:nvPr/>
        </p:nvSpPr>
        <p:spPr>
          <a:xfrm>
            <a:off x="1560400" y="1164450"/>
            <a:ext cx="6004500" cy="15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
              <a:latin typeface="Architects Daughter"/>
              <a:ea typeface="Architects Daughter"/>
              <a:cs typeface="Architects Daughter"/>
              <a:sym typeface="Architects Daughter"/>
            </a:endParaRPr>
          </a:p>
        </p:txBody>
      </p:sp>
      <p:pic>
        <p:nvPicPr>
          <p:cNvPr id="3" name="Picture 2">
            <a:extLst>
              <a:ext uri="{FF2B5EF4-FFF2-40B4-BE49-F238E27FC236}">
                <a16:creationId xmlns:a16="http://schemas.microsoft.com/office/drawing/2014/main" id="{FD05690A-5BD8-260F-2D96-AAC8BA74D866}"/>
              </a:ext>
            </a:extLst>
          </p:cNvPr>
          <p:cNvPicPr>
            <a:picLocks noChangeAspect="1"/>
          </p:cNvPicPr>
          <p:nvPr/>
        </p:nvPicPr>
        <p:blipFill>
          <a:blip r:embed="rId14"/>
          <a:stretch>
            <a:fillRect/>
          </a:stretch>
        </p:blipFill>
        <p:spPr>
          <a:xfrm>
            <a:off x="1646234" y="1022727"/>
            <a:ext cx="3425678" cy="2695948"/>
          </a:xfrm>
          <a:prstGeom prst="rect">
            <a:avLst/>
          </a:prstGeom>
        </p:spPr>
      </p:pic>
      <p:sp>
        <p:nvSpPr>
          <p:cNvPr id="4" name="TextBox 3">
            <a:extLst>
              <a:ext uri="{FF2B5EF4-FFF2-40B4-BE49-F238E27FC236}">
                <a16:creationId xmlns:a16="http://schemas.microsoft.com/office/drawing/2014/main" id="{C40C1668-89B0-F861-5703-5EA1726E5E1C}"/>
              </a:ext>
            </a:extLst>
          </p:cNvPr>
          <p:cNvSpPr txBox="1"/>
          <p:nvPr/>
        </p:nvSpPr>
        <p:spPr>
          <a:xfrm>
            <a:off x="5041104" y="1486534"/>
            <a:ext cx="2547881" cy="1569660"/>
          </a:xfrm>
          <a:prstGeom prst="rect">
            <a:avLst/>
          </a:prstGeom>
          <a:noFill/>
        </p:spPr>
        <p:txBody>
          <a:bodyPr wrap="square" rtlCol="0">
            <a:spAutoFit/>
          </a:bodyPr>
          <a:lstStyle/>
          <a:p>
            <a:r>
              <a:rPr lang="en-US" sz="1600" b="1" dirty="0">
                <a:latin typeface="Architects Daughter" panose="020B0604020202020204" charset="0"/>
              </a:rPr>
              <a:t>Please participate by completing the morning and afternoon questionnaire and return it to school the following day. Thank you!</a:t>
            </a:r>
          </a:p>
        </p:txBody>
      </p:sp>
    </p:spTree>
    <p:extLst>
      <p:ext uri="{BB962C8B-B14F-4D97-AF65-F5344CB8AC3E}">
        <p14:creationId xmlns:p14="http://schemas.microsoft.com/office/powerpoint/2010/main" val="7363279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4"/>
        <p:cNvGrpSpPr/>
        <p:nvPr/>
      </p:nvGrpSpPr>
      <p:grpSpPr>
        <a:xfrm>
          <a:off x="0" y="0"/>
          <a:ext cx="0" cy="0"/>
          <a:chOff x="0" y="0"/>
          <a:chExt cx="0" cy="0"/>
        </a:xfrm>
      </p:grpSpPr>
      <p:pic>
        <p:nvPicPr>
          <p:cNvPr id="1015" name="Google Shape;1015;p66"/>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1016" name="Google Shape;1016;p66"/>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1017" name="Google Shape;1017;p66"/>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1018" name="Google Shape;1018;p66"/>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1019" name="Google Shape;1019;p66"/>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1020" name="Google Shape;1020;p66"/>
          <p:cNvPicPr preferRelativeResize="0"/>
          <p:nvPr/>
        </p:nvPicPr>
        <p:blipFill>
          <a:blip r:embed="rId9">
            <a:alphaModFix/>
          </a:blip>
          <a:stretch>
            <a:fillRect/>
          </a:stretch>
        </p:blipFill>
        <p:spPr>
          <a:xfrm>
            <a:off x="7844125" y="3226125"/>
            <a:ext cx="492551" cy="492550"/>
          </a:xfrm>
          <a:prstGeom prst="rect">
            <a:avLst/>
          </a:prstGeom>
          <a:noFill/>
          <a:ln>
            <a:noFill/>
          </a:ln>
        </p:spPr>
      </p:pic>
      <p:sp>
        <p:nvSpPr>
          <p:cNvPr id="1021" name="Google Shape;1021;p66"/>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2" name="Google Shape;1022;p66"/>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1023" name="Google Shape;1023;p66"/>
          <p:cNvPicPr preferRelativeResize="0"/>
          <p:nvPr/>
        </p:nvPicPr>
        <p:blipFill>
          <a:blip r:embed="rId10">
            <a:alphaModFix/>
          </a:blip>
          <a:stretch>
            <a:fillRect/>
          </a:stretch>
        </p:blipFill>
        <p:spPr>
          <a:xfrm>
            <a:off x="7799150" y="124525"/>
            <a:ext cx="1014982" cy="1335025"/>
          </a:xfrm>
          <a:prstGeom prst="rect">
            <a:avLst/>
          </a:prstGeom>
          <a:noFill/>
          <a:ln>
            <a:noFill/>
          </a:ln>
        </p:spPr>
      </p:pic>
      <p:pic>
        <p:nvPicPr>
          <p:cNvPr id="1024" name="Google Shape;1024;p66"/>
          <p:cNvPicPr preferRelativeResize="0"/>
          <p:nvPr/>
        </p:nvPicPr>
        <p:blipFill>
          <a:blip r:embed="rId11">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1025" name="Google Shape;1025;p66"/>
          <p:cNvPicPr preferRelativeResize="0"/>
          <p:nvPr/>
        </p:nvPicPr>
        <p:blipFill>
          <a:blip r:embed="rId12">
            <a:alphaModFix/>
          </a:blip>
          <a:stretch>
            <a:fillRect/>
          </a:stretch>
        </p:blipFill>
        <p:spPr>
          <a:xfrm>
            <a:off x="7799150" y="1606698"/>
            <a:ext cx="1151950" cy="1472279"/>
          </a:xfrm>
          <a:prstGeom prst="rect">
            <a:avLst/>
          </a:prstGeom>
          <a:noFill/>
          <a:ln>
            <a:noFill/>
          </a:ln>
        </p:spPr>
      </p:pic>
      <p:sp>
        <p:nvSpPr>
          <p:cNvPr id="1026" name="Google Shape;1026;p66"/>
          <p:cNvSpPr txBox="1"/>
          <p:nvPr/>
        </p:nvSpPr>
        <p:spPr>
          <a:xfrm>
            <a:off x="1666762" y="879263"/>
            <a:ext cx="5637000" cy="291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4500" b="1">
                <a:solidFill>
                  <a:schemeClr val="dk1"/>
                </a:solidFill>
                <a:latin typeface="Architects Daughter"/>
                <a:ea typeface="Architects Daughter"/>
                <a:cs typeface="Architects Daughter"/>
                <a:sym typeface="Architects Daughter"/>
              </a:rPr>
              <a:t>The Parent’s Role</a:t>
            </a:r>
            <a:endParaRPr sz="45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sz="45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sz="2100" b="1" i="1">
              <a:solidFill>
                <a:schemeClr val="dk1"/>
              </a:solidFill>
              <a:latin typeface="Architects Daughter"/>
              <a:ea typeface="Architects Daughter"/>
              <a:cs typeface="Architects Daughter"/>
              <a:sym typeface="Architects Daughter"/>
            </a:endParaRPr>
          </a:p>
        </p:txBody>
      </p:sp>
      <p:pic>
        <p:nvPicPr>
          <p:cNvPr id="1027" name="Google Shape;1027;p66"/>
          <p:cNvPicPr preferRelativeResize="0"/>
          <p:nvPr/>
        </p:nvPicPr>
        <p:blipFill>
          <a:blip r:embed="rId13">
            <a:alphaModFix/>
          </a:blip>
          <a:stretch>
            <a:fillRect/>
          </a:stretch>
        </p:blipFill>
        <p:spPr>
          <a:xfrm>
            <a:off x="-377200" y="2112550"/>
            <a:ext cx="3124575" cy="3124575"/>
          </a:xfrm>
          <a:prstGeom prst="rect">
            <a:avLst/>
          </a:prstGeom>
          <a:noFill/>
          <a:ln>
            <a:noFill/>
          </a:ln>
        </p:spPr>
      </p:pic>
      <p:pic>
        <p:nvPicPr>
          <p:cNvPr id="1028" name="Google Shape;1028;p66"/>
          <p:cNvPicPr preferRelativeResize="0"/>
          <p:nvPr/>
        </p:nvPicPr>
        <p:blipFill>
          <a:blip r:embed="rId14">
            <a:alphaModFix/>
          </a:blip>
          <a:stretch>
            <a:fillRect/>
          </a:stretch>
        </p:blipFill>
        <p:spPr>
          <a:xfrm>
            <a:off x="3107874" y="1930483"/>
            <a:ext cx="3124575" cy="114849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2"/>
        <p:cNvGrpSpPr/>
        <p:nvPr/>
      </p:nvGrpSpPr>
      <p:grpSpPr>
        <a:xfrm>
          <a:off x="0" y="0"/>
          <a:ext cx="0" cy="0"/>
          <a:chOff x="0" y="0"/>
          <a:chExt cx="0" cy="0"/>
        </a:xfrm>
      </p:grpSpPr>
      <p:pic>
        <p:nvPicPr>
          <p:cNvPr id="1033" name="Google Shape;1033;p67"/>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1034" name="Google Shape;1034;p67"/>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1035" name="Google Shape;1035;p67"/>
          <p:cNvPicPr preferRelativeResize="0"/>
          <p:nvPr/>
        </p:nvPicPr>
        <p:blipFill>
          <a:blip r:embed="rId6">
            <a:alphaModFix/>
          </a:blip>
          <a:stretch>
            <a:fillRect/>
          </a:stretch>
        </p:blipFill>
        <p:spPr>
          <a:xfrm>
            <a:off x="1388225" y="800725"/>
            <a:ext cx="6300224" cy="4287349"/>
          </a:xfrm>
          <a:prstGeom prst="rect">
            <a:avLst/>
          </a:prstGeom>
          <a:noFill/>
          <a:ln>
            <a:noFill/>
          </a:ln>
        </p:spPr>
      </p:pic>
      <p:pic>
        <p:nvPicPr>
          <p:cNvPr id="1036" name="Google Shape;1036;p67"/>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1037" name="Google Shape;1037;p67"/>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1038" name="Google Shape;1038;p67"/>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1039" name="Google Shape;1039;p67"/>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1040" name="Google Shape;1040;p67"/>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1" name="Google Shape;1041;p67"/>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1042" name="Google Shape;1042;p67"/>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1043" name="Google Shape;1043;p67"/>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1044" name="Google Shape;1044;p67"/>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1045" name="Google Shape;1045;p67"/>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Parent Responsibilities</a:t>
            </a:r>
            <a:endParaRPr sz="3700" b="1">
              <a:latin typeface="Architects Daughter"/>
              <a:ea typeface="Architects Daughter"/>
              <a:cs typeface="Architects Daughter"/>
              <a:sym typeface="Architects Daughter"/>
            </a:endParaRPr>
          </a:p>
        </p:txBody>
      </p:sp>
      <p:sp>
        <p:nvSpPr>
          <p:cNvPr id="1046" name="Google Shape;1046;p67"/>
          <p:cNvSpPr txBox="1"/>
          <p:nvPr/>
        </p:nvSpPr>
        <p:spPr>
          <a:xfrm>
            <a:off x="1560400" y="3100038"/>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Architects Daughter"/>
              <a:ea typeface="Architects Daughter"/>
              <a:cs typeface="Architects Daughter"/>
              <a:sym typeface="Architects Daughter"/>
            </a:endParaRPr>
          </a:p>
        </p:txBody>
      </p:sp>
      <p:sp>
        <p:nvSpPr>
          <p:cNvPr id="1047" name="Google Shape;1047;p67"/>
          <p:cNvSpPr txBox="1"/>
          <p:nvPr/>
        </p:nvSpPr>
        <p:spPr>
          <a:xfrm>
            <a:off x="1373520" y="577198"/>
            <a:ext cx="6176700" cy="3636300"/>
          </a:xfrm>
          <a:prstGeom prst="rect">
            <a:avLst/>
          </a:prstGeom>
          <a:noFill/>
          <a:ln>
            <a:noFill/>
          </a:ln>
        </p:spPr>
        <p:txBody>
          <a:bodyPr spcFirstLastPara="1" wrap="square" lIns="91425" tIns="91425" rIns="91425" bIns="91425" anchor="t" anchorCtr="0">
            <a:noAutofit/>
          </a:bodyPr>
          <a:lstStyle/>
          <a:p>
            <a:pPr marL="0" lvl="0" indent="0" algn="l" rtl="0">
              <a:lnSpc>
                <a:spcPct val="107000"/>
              </a:lnSpc>
              <a:spcBef>
                <a:spcPts val="0"/>
              </a:spcBef>
              <a:spcAft>
                <a:spcPts val="0"/>
              </a:spcAft>
              <a:buNone/>
            </a:pPr>
            <a:endParaRPr sz="1200" b="1">
              <a:latin typeface="Architects Daughter"/>
              <a:ea typeface="Architects Daughter"/>
              <a:cs typeface="Architects Daughter"/>
              <a:sym typeface="Architects Daughter"/>
            </a:endParaRPr>
          </a:p>
          <a:p>
            <a:pPr marL="1828800" lvl="0" indent="457200" algn="l" rtl="0">
              <a:lnSpc>
                <a:spcPct val="107000"/>
              </a:lnSpc>
              <a:spcBef>
                <a:spcPts val="800"/>
              </a:spcBef>
              <a:spcAft>
                <a:spcPts val="0"/>
              </a:spcAft>
              <a:buNone/>
            </a:pPr>
            <a:r>
              <a:rPr lang="en" sz="1200" b="1">
                <a:latin typeface="Architects Daughter"/>
                <a:ea typeface="Architects Daughter"/>
                <a:cs typeface="Architects Daughter"/>
                <a:sym typeface="Architects Daughter"/>
              </a:rPr>
              <a:t>  *Give yourself Grace</a:t>
            </a:r>
            <a:endParaRPr sz="1200" b="1">
              <a:latin typeface="Architects Daughter"/>
              <a:ea typeface="Architects Daughter"/>
              <a:cs typeface="Architects Daughter"/>
              <a:sym typeface="Architects Daughter"/>
            </a:endParaRPr>
          </a:p>
          <a:p>
            <a:pPr marL="0" lvl="0" indent="0" algn="ctr" rtl="0">
              <a:lnSpc>
                <a:spcPct val="107000"/>
              </a:lnSpc>
              <a:spcBef>
                <a:spcPts val="800"/>
              </a:spcBef>
              <a:spcAft>
                <a:spcPts val="0"/>
              </a:spcAft>
              <a:buNone/>
            </a:pPr>
            <a:r>
              <a:rPr lang="en" sz="1200" b="1">
                <a:latin typeface="Architects Daughter"/>
                <a:ea typeface="Architects Daughter"/>
                <a:cs typeface="Architects Daughter"/>
                <a:sym typeface="Architects Daughter"/>
              </a:rPr>
              <a:t>*Establish routines and expectations at home</a:t>
            </a:r>
            <a:endParaRPr sz="1200" b="1">
              <a:latin typeface="Architects Daughter"/>
              <a:ea typeface="Architects Daughter"/>
              <a:cs typeface="Architects Daughter"/>
              <a:sym typeface="Architects Daughter"/>
            </a:endParaRPr>
          </a:p>
          <a:p>
            <a:pPr marL="0" lvl="0" indent="0" algn="ctr" rtl="0">
              <a:lnSpc>
                <a:spcPct val="107000"/>
              </a:lnSpc>
              <a:spcBef>
                <a:spcPts val="800"/>
              </a:spcBef>
              <a:spcAft>
                <a:spcPts val="0"/>
              </a:spcAft>
              <a:buNone/>
            </a:pPr>
            <a:r>
              <a:rPr lang="en" sz="1200" b="1">
                <a:latin typeface="Architects Daughter"/>
                <a:ea typeface="Architects Daughter"/>
                <a:cs typeface="Architects Daughter"/>
                <a:sym typeface="Architects Daughter"/>
              </a:rPr>
              <a:t>*Set a schedule that works for you and your child</a:t>
            </a:r>
            <a:endParaRPr sz="1200" b="1">
              <a:latin typeface="Architects Daughter"/>
              <a:ea typeface="Architects Daughter"/>
              <a:cs typeface="Architects Daughter"/>
              <a:sym typeface="Architects Daughter"/>
            </a:endParaRPr>
          </a:p>
          <a:p>
            <a:pPr marL="0" lvl="0" indent="0" algn="ctr" rtl="0">
              <a:lnSpc>
                <a:spcPct val="107000"/>
              </a:lnSpc>
              <a:spcBef>
                <a:spcPts val="800"/>
              </a:spcBef>
              <a:spcAft>
                <a:spcPts val="0"/>
              </a:spcAft>
              <a:buNone/>
            </a:pPr>
            <a:r>
              <a:rPr lang="en" sz="1200" b="1">
                <a:latin typeface="Architects Daughter"/>
                <a:ea typeface="Architects Daughter"/>
                <a:cs typeface="Architects Daughter"/>
                <a:sym typeface="Architects Daughter"/>
              </a:rPr>
              <a:t>*Weave choice into your child’s school day</a:t>
            </a:r>
            <a:endParaRPr sz="1200" b="1">
              <a:latin typeface="Architects Daughter"/>
              <a:ea typeface="Architects Daughter"/>
              <a:cs typeface="Architects Daughter"/>
              <a:sym typeface="Architects Daughter"/>
            </a:endParaRPr>
          </a:p>
          <a:p>
            <a:pPr marL="0" lvl="0" indent="0" algn="ctr" rtl="0">
              <a:lnSpc>
                <a:spcPct val="107000"/>
              </a:lnSpc>
              <a:spcBef>
                <a:spcPts val="800"/>
              </a:spcBef>
              <a:spcAft>
                <a:spcPts val="0"/>
              </a:spcAft>
              <a:buNone/>
            </a:pPr>
            <a:r>
              <a:rPr lang="en" sz="1200" b="1">
                <a:latin typeface="Architects Daughter"/>
                <a:ea typeface="Architects Daughter"/>
                <a:cs typeface="Architects Daughter"/>
                <a:sym typeface="Architects Daughter"/>
              </a:rPr>
              <a:t>*Encourage physical activity</a:t>
            </a:r>
            <a:endParaRPr sz="1200" b="1">
              <a:latin typeface="Architects Daughter"/>
              <a:ea typeface="Architects Daughter"/>
              <a:cs typeface="Architects Daughter"/>
              <a:sym typeface="Architects Daughter"/>
            </a:endParaRPr>
          </a:p>
          <a:p>
            <a:pPr marL="0" lvl="0" indent="0" algn="ctr" rtl="0">
              <a:lnSpc>
                <a:spcPct val="107000"/>
              </a:lnSpc>
              <a:spcBef>
                <a:spcPts val="800"/>
              </a:spcBef>
              <a:spcAft>
                <a:spcPts val="0"/>
              </a:spcAft>
              <a:buNone/>
            </a:pPr>
            <a:r>
              <a:rPr lang="en" sz="1200" b="1">
                <a:latin typeface="Architects Daughter"/>
                <a:ea typeface="Architects Daughter"/>
                <a:cs typeface="Architects Daughter"/>
                <a:sym typeface="Architects Daughter"/>
              </a:rPr>
              <a:t>*Establish times for quiet and reflection</a:t>
            </a:r>
            <a:endParaRPr sz="1200" b="1">
              <a:latin typeface="Architects Daughter"/>
              <a:ea typeface="Architects Daughter"/>
              <a:cs typeface="Architects Daughter"/>
              <a:sym typeface="Architects Daughter"/>
            </a:endParaRPr>
          </a:p>
          <a:p>
            <a:pPr marL="0" lvl="0" indent="0" algn="ctr" rtl="0">
              <a:lnSpc>
                <a:spcPct val="107000"/>
              </a:lnSpc>
              <a:spcBef>
                <a:spcPts val="800"/>
              </a:spcBef>
              <a:spcAft>
                <a:spcPts val="0"/>
              </a:spcAft>
              <a:buNone/>
            </a:pPr>
            <a:r>
              <a:rPr lang="en" sz="1200" b="1">
                <a:latin typeface="Architects Daughter"/>
                <a:ea typeface="Architects Daughter"/>
                <a:cs typeface="Architects Daughter"/>
                <a:sym typeface="Architects Daughter"/>
              </a:rPr>
              <a:t>*Have children help with household responsibilities</a:t>
            </a:r>
            <a:endParaRPr sz="1200" b="1">
              <a:latin typeface="Architects Daughter"/>
              <a:ea typeface="Architects Daughter"/>
              <a:cs typeface="Architects Daughter"/>
              <a:sym typeface="Architects Daughter"/>
            </a:endParaRPr>
          </a:p>
          <a:p>
            <a:pPr marL="0" lvl="0" indent="0" algn="ctr" rtl="0">
              <a:lnSpc>
                <a:spcPct val="107000"/>
              </a:lnSpc>
              <a:spcBef>
                <a:spcPts val="800"/>
              </a:spcBef>
              <a:spcAft>
                <a:spcPts val="0"/>
              </a:spcAft>
              <a:buNone/>
            </a:pPr>
            <a:r>
              <a:rPr lang="en" sz="1200" b="1">
                <a:latin typeface="Architects Daughter"/>
                <a:ea typeface="Architects Daughter"/>
                <a:cs typeface="Architects Daughter"/>
                <a:sym typeface="Architects Daughter"/>
              </a:rPr>
              <a:t>*Be sure to contact me with specific concerns/questions</a:t>
            </a:r>
            <a:endParaRPr sz="1200" b="1">
              <a:latin typeface="Architects Daughter"/>
              <a:ea typeface="Architects Daughter"/>
              <a:cs typeface="Architects Daughter"/>
              <a:sym typeface="Architects Daughter"/>
            </a:endParaRPr>
          </a:p>
          <a:p>
            <a:pPr marL="0" lvl="0" indent="0" algn="ctr" rtl="0">
              <a:lnSpc>
                <a:spcPct val="107000"/>
              </a:lnSpc>
              <a:spcBef>
                <a:spcPts val="800"/>
              </a:spcBef>
              <a:spcAft>
                <a:spcPts val="0"/>
              </a:spcAft>
              <a:buNone/>
            </a:pPr>
            <a:r>
              <a:rPr lang="en" sz="1200" b="1">
                <a:latin typeface="Architects Daughter"/>
                <a:ea typeface="Architects Daughter"/>
                <a:cs typeface="Architects Daughter"/>
                <a:sym typeface="Architects Daughter"/>
              </a:rPr>
              <a:t>*Read, Read, Read!</a:t>
            </a:r>
            <a:endParaRPr sz="1200" b="1">
              <a:latin typeface="Architects Daughter"/>
              <a:ea typeface="Architects Daughter"/>
              <a:cs typeface="Architects Daughter"/>
              <a:sym typeface="Architects Daughter"/>
            </a:endParaRPr>
          </a:p>
          <a:p>
            <a:pPr marL="0" lvl="0" indent="0" algn="ctr" rtl="0">
              <a:lnSpc>
                <a:spcPct val="107000"/>
              </a:lnSpc>
              <a:spcBef>
                <a:spcPts val="800"/>
              </a:spcBef>
              <a:spcAft>
                <a:spcPts val="800"/>
              </a:spcAft>
              <a:buNone/>
            </a:pPr>
            <a:r>
              <a:rPr lang="en" sz="1200" b="1">
                <a:latin typeface="Architects Daughter"/>
                <a:ea typeface="Architects Daughter"/>
                <a:cs typeface="Architects Daughter"/>
                <a:sym typeface="Architects Daughter"/>
              </a:rPr>
              <a:t>*Trust that learning happens EVERYWHERE</a:t>
            </a:r>
            <a:endParaRPr sz="1200" b="1">
              <a:latin typeface="Architects Daughter"/>
              <a:ea typeface="Architects Daughter"/>
              <a:cs typeface="Architects Daughter"/>
              <a:sym typeface="Architects Daughte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1"/>
        <p:cNvGrpSpPr/>
        <p:nvPr/>
      </p:nvGrpSpPr>
      <p:grpSpPr>
        <a:xfrm>
          <a:off x="0" y="0"/>
          <a:ext cx="0" cy="0"/>
          <a:chOff x="0" y="0"/>
          <a:chExt cx="0" cy="0"/>
        </a:xfrm>
      </p:grpSpPr>
      <p:pic>
        <p:nvPicPr>
          <p:cNvPr id="1052" name="Google Shape;1052;p68"/>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1053" name="Google Shape;1053;p68"/>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1054" name="Google Shape;1054;p68"/>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1055" name="Google Shape;1055;p68"/>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1056" name="Google Shape;1056;p68"/>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1057" name="Google Shape;1057;p68"/>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1058" name="Google Shape;1058;p68"/>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1059" name="Google Shape;1059;p68"/>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0" name="Google Shape;1060;p68"/>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1061" name="Google Shape;1061;p68"/>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1062" name="Google Shape;1062;p68"/>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1063" name="Google Shape;1063;p68"/>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1064" name="Google Shape;1064;p68"/>
          <p:cNvSpPr txBox="1"/>
          <p:nvPr/>
        </p:nvSpPr>
        <p:spPr>
          <a:xfrm>
            <a:off x="14218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Parent Volunteers Needed</a:t>
            </a:r>
            <a:endParaRPr sz="3700" b="1">
              <a:latin typeface="Architects Daughter"/>
              <a:ea typeface="Architects Daughter"/>
              <a:cs typeface="Architects Daughter"/>
              <a:sym typeface="Architects Daughter"/>
            </a:endParaRPr>
          </a:p>
        </p:txBody>
      </p:sp>
      <p:sp>
        <p:nvSpPr>
          <p:cNvPr id="1065" name="Google Shape;1065;p68"/>
          <p:cNvSpPr txBox="1"/>
          <p:nvPr/>
        </p:nvSpPr>
        <p:spPr>
          <a:xfrm>
            <a:off x="1530250" y="840013"/>
            <a:ext cx="5910000" cy="2892600"/>
          </a:xfrm>
          <a:prstGeom prst="rect">
            <a:avLst/>
          </a:prstGeom>
          <a:noFill/>
          <a:ln>
            <a:noFill/>
          </a:ln>
        </p:spPr>
        <p:txBody>
          <a:bodyPr spcFirstLastPara="1" wrap="square" lIns="91425" tIns="91425" rIns="91425" bIns="91425" anchor="t" anchorCtr="0">
            <a:noAutofit/>
          </a:bodyPr>
          <a:lstStyle/>
          <a:p>
            <a:pPr marL="0" lvl="0" indent="0" algn="ctr" rtl="0">
              <a:lnSpc>
                <a:spcPct val="107000"/>
              </a:lnSpc>
              <a:spcBef>
                <a:spcPts val="0"/>
              </a:spcBef>
              <a:spcAft>
                <a:spcPts val="0"/>
              </a:spcAft>
              <a:buNone/>
            </a:pPr>
            <a:r>
              <a:rPr lang="en" sz="1200" b="1" u="sng" dirty="0">
                <a:solidFill>
                  <a:schemeClr val="dk1"/>
                </a:solidFill>
                <a:latin typeface="Architects Daughter"/>
                <a:ea typeface="Architects Daughter"/>
                <a:cs typeface="Architects Daughter"/>
                <a:sym typeface="Architects Daughter"/>
              </a:rPr>
              <a:t>Room Parent Assistants </a:t>
            </a:r>
            <a:r>
              <a:rPr lang="en" sz="1200" b="1" dirty="0">
                <a:solidFill>
                  <a:schemeClr val="dk1"/>
                </a:solidFill>
                <a:latin typeface="Architects Daughter"/>
                <a:ea typeface="Architects Daughter"/>
                <a:cs typeface="Architects Daughter"/>
                <a:sym typeface="Architects Daughter"/>
              </a:rPr>
              <a:t>(organizes parties and special events)</a:t>
            </a:r>
            <a:endParaRPr sz="1200" b="1" dirty="0">
              <a:solidFill>
                <a:schemeClr val="dk1"/>
              </a:solidFill>
              <a:latin typeface="Architects Daughter"/>
              <a:ea typeface="Architects Daughter"/>
              <a:cs typeface="Architects Daughter"/>
              <a:sym typeface="Architects Daughter"/>
            </a:endParaRPr>
          </a:p>
          <a:p>
            <a:pPr marL="0" lvl="0" indent="0" algn="ctr" rtl="0">
              <a:lnSpc>
                <a:spcPct val="107000"/>
              </a:lnSpc>
              <a:spcBef>
                <a:spcPts val="800"/>
              </a:spcBef>
              <a:spcAft>
                <a:spcPts val="0"/>
              </a:spcAft>
              <a:buNone/>
            </a:pPr>
            <a:r>
              <a:rPr lang="en" sz="1200" b="1" u="sng" dirty="0">
                <a:solidFill>
                  <a:schemeClr val="dk1"/>
                </a:solidFill>
                <a:latin typeface="Architects Daughter"/>
                <a:ea typeface="Architects Daughter"/>
                <a:cs typeface="Architects Daughter"/>
                <a:sym typeface="Architects Daughter"/>
              </a:rPr>
              <a:t>Scrapbook Reps </a:t>
            </a:r>
            <a:r>
              <a:rPr lang="en" sz="1200" b="1" dirty="0">
                <a:solidFill>
                  <a:schemeClr val="dk1"/>
                </a:solidFill>
                <a:latin typeface="Architects Daughter"/>
                <a:ea typeface="Architects Daughter"/>
                <a:cs typeface="Architects Daughter"/>
                <a:sym typeface="Architects Daughter"/>
              </a:rPr>
              <a:t>(designs and prepares pages for scrapbooks)</a:t>
            </a:r>
            <a:endParaRPr sz="1200" b="1" dirty="0">
              <a:solidFill>
                <a:schemeClr val="dk1"/>
              </a:solidFill>
              <a:latin typeface="Architects Daughter"/>
              <a:ea typeface="Architects Daughter"/>
              <a:cs typeface="Architects Daughter"/>
              <a:sym typeface="Architects Daughter"/>
            </a:endParaRPr>
          </a:p>
          <a:p>
            <a:pPr marL="0" lvl="0" indent="0" algn="ctr" rtl="0">
              <a:lnSpc>
                <a:spcPct val="107000"/>
              </a:lnSpc>
              <a:spcBef>
                <a:spcPts val="800"/>
              </a:spcBef>
              <a:spcAft>
                <a:spcPts val="0"/>
              </a:spcAft>
              <a:buNone/>
            </a:pPr>
            <a:r>
              <a:rPr lang="en" sz="1200" b="1" u="sng" dirty="0">
                <a:solidFill>
                  <a:schemeClr val="dk1"/>
                </a:solidFill>
                <a:latin typeface="Architects Daughter"/>
                <a:ea typeface="Architects Daughter"/>
                <a:cs typeface="Architects Daughter"/>
                <a:sym typeface="Architects Daughter"/>
              </a:rPr>
              <a:t>Class Photographer </a:t>
            </a:r>
            <a:r>
              <a:rPr lang="en" sz="1200" b="1" dirty="0">
                <a:solidFill>
                  <a:schemeClr val="dk1"/>
                </a:solidFill>
                <a:latin typeface="Architects Daughter"/>
                <a:ea typeface="Architects Daughter"/>
                <a:cs typeface="Architects Daughter"/>
                <a:sym typeface="Architects Daughter"/>
              </a:rPr>
              <a:t>(takes pics of all special events)</a:t>
            </a:r>
            <a:endParaRPr sz="1200" b="1" dirty="0">
              <a:solidFill>
                <a:schemeClr val="dk1"/>
              </a:solidFill>
              <a:latin typeface="Architects Daughter"/>
              <a:ea typeface="Architects Daughter"/>
              <a:cs typeface="Architects Daughter"/>
              <a:sym typeface="Architects Daughter"/>
            </a:endParaRPr>
          </a:p>
          <a:p>
            <a:pPr marL="0" lvl="0" indent="0" algn="ctr" rtl="0">
              <a:lnSpc>
                <a:spcPct val="107000"/>
              </a:lnSpc>
              <a:spcBef>
                <a:spcPts val="800"/>
              </a:spcBef>
              <a:spcAft>
                <a:spcPts val="0"/>
              </a:spcAft>
              <a:buNone/>
            </a:pPr>
            <a:r>
              <a:rPr lang="en" sz="1200" b="1" u="sng" dirty="0">
                <a:solidFill>
                  <a:schemeClr val="dk1"/>
                </a:solidFill>
                <a:latin typeface="Architects Daughter"/>
                <a:ea typeface="Architects Daughter"/>
                <a:cs typeface="Architects Daughter"/>
                <a:sym typeface="Architects Daughter"/>
              </a:rPr>
              <a:t>Room 6 Circus Coordinator </a:t>
            </a:r>
            <a:r>
              <a:rPr lang="en" sz="1200" b="1" dirty="0">
                <a:solidFill>
                  <a:schemeClr val="dk1"/>
                </a:solidFill>
                <a:latin typeface="Architects Daughter"/>
                <a:ea typeface="Architects Daughter"/>
                <a:cs typeface="Architects Daughter"/>
                <a:sym typeface="Architects Daughter"/>
              </a:rPr>
              <a:t>(Organizes backdrops and costumes)</a:t>
            </a:r>
            <a:endParaRPr sz="1200" b="1" dirty="0">
              <a:solidFill>
                <a:schemeClr val="dk1"/>
              </a:solidFill>
              <a:latin typeface="Architects Daughter"/>
              <a:ea typeface="Architects Daughter"/>
              <a:cs typeface="Architects Daughter"/>
              <a:sym typeface="Architects Daughter"/>
            </a:endParaRPr>
          </a:p>
          <a:p>
            <a:pPr marL="0" lvl="0" indent="0" algn="ctr" rtl="0">
              <a:lnSpc>
                <a:spcPct val="107000"/>
              </a:lnSpc>
              <a:spcBef>
                <a:spcPts val="800"/>
              </a:spcBef>
              <a:spcAft>
                <a:spcPts val="0"/>
              </a:spcAft>
              <a:buNone/>
            </a:pPr>
            <a:r>
              <a:rPr lang="en" sz="1200" b="1" u="sng" dirty="0">
                <a:solidFill>
                  <a:schemeClr val="dk1"/>
                </a:solidFill>
                <a:latin typeface="Architects Daughter"/>
                <a:ea typeface="Architects Daughter"/>
                <a:cs typeface="Architects Daughter"/>
                <a:sym typeface="Architects Daughter"/>
              </a:rPr>
              <a:t>Additional Help Needed</a:t>
            </a:r>
            <a:endParaRPr sz="1200" b="1" u="sng" dirty="0">
              <a:solidFill>
                <a:schemeClr val="dk1"/>
              </a:solidFill>
              <a:latin typeface="Architects Daughter"/>
              <a:ea typeface="Architects Daughter"/>
              <a:cs typeface="Architects Daughter"/>
              <a:sym typeface="Architects Daughter"/>
            </a:endParaRPr>
          </a:p>
          <a:p>
            <a:pPr marL="0" lvl="0" indent="0" algn="ctr" rtl="0">
              <a:lnSpc>
                <a:spcPct val="107000"/>
              </a:lnSpc>
              <a:spcBef>
                <a:spcPts val="800"/>
              </a:spcBef>
              <a:spcAft>
                <a:spcPts val="0"/>
              </a:spcAft>
              <a:buNone/>
            </a:pPr>
            <a:r>
              <a:rPr lang="en" sz="1200" b="1" dirty="0">
                <a:solidFill>
                  <a:schemeClr val="dk1"/>
                </a:solidFill>
                <a:latin typeface="Architects Daughter"/>
                <a:ea typeface="Architects Daughter"/>
                <a:cs typeface="Architects Daughter"/>
                <a:sym typeface="Architects Daughter"/>
              </a:rPr>
              <a:t>*making copies </a:t>
            </a:r>
            <a:endParaRPr sz="1200" b="1" dirty="0">
              <a:solidFill>
                <a:schemeClr val="dk1"/>
              </a:solidFill>
              <a:latin typeface="Architects Daughter"/>
              <a:ea typeface="Architects Daughter"/>
              <a:cs typeface="Architects Daughter"/>
              <a:sym typeface="Architects Daughter"/>
            </a:endParaRPr>
          </a:p>
          <a:p>
            <a:pPr marL="0" lvl="0" indent="0" algn="ctr" rtl="0">
              <a:lnSpc>
                <a:spcPct val="107000"/>
              </a:lnSpc>
              <a:spcBef>
                <a:spcPts val="800"/>
              </a:spcBef>
              <a:spcAft>
                <a:spcPts val="0"/>
              </a:spcAft>
              <a:buNone/>
            </a:pPr>
            <a:r>
              <a:rPr lang="en" sz="1200" b="1" dirty="0">
                <a:solidFill>
                  <a:schemeClr val="dk1"/>
                </a:solidFill>
                <a:latin typeface="Architects Daughter"/>
                <a:ea typeface="Architects Daughter"/>
                <a:cs typeface="Architects Daughter"/>
                <a:sym typeface="Architects Daughter"/>
              </a:rPr>
              <a:t>*prepping materials at home (cutting out, gluing, etc)</a:t>
            </a:r>
            <a:endParaRPr sz="1200" b="1" dirty="0">
              <a:solidFill>
                <a:schemeClr val="dk1"/>
              </a:solidFill>
              <a:latin typeface="Architects Daughter"/>
              <a:ea typeface="Architects Daughter"/>
              <a:cs typeface="Architects Daughter"/>
              <a:sym typeface="Architects Daughter"/>
            </a:endParaRPr>
          </a:p>
          <a:p>
            <a:pPr marL="0" lvl="0" indent="0" algn="ctr" rtl="0">
              <a:lnSpc>
                <a:spcPct val="107000"/>
              </a:lnSpc>
              <a:spcBef>
                <a:spcPts val="800"/>
              </a:spcBef>
              <a:spcAft>
                <a:spcPts val="0"/>
              </a:spcAft>
              <a:buNone/>
            </a:pPr>
            <a:r>
              <a:rPr lang="en" sz="800" b="1" dirty="0">
                <a:solidFill>
                  <a:schemeClr val="dk1"/>
                </a:solidFill>
                <a:latin typeface="Architects Daughter"/>
                <a:ea typeface="Architects Daughter"/>
                <a:cs typeface="Architects Daughter"/>
                <a:sym typeface="Architects Daughter"/>
              </a:rPr>
              <a:t>*</a:t>
            </a:r>
            <a:r>
              <a:rPr lang="en" sz="1200" b="1" dirty="0">
                <a:solidFill>
                  <a:schemeClr val="dk1"/>
                </a:solidFill>
                <a:latin typeface="Architects Daughter"/>
                <a:ea typeface="Architects Daughter"/>
                <a:cs typeface="Architects Daughter"/>
                <a:sym typeface="Architects Daughter"/>
              </a:rPr>
              <a:t>working in the classroom with centers</a:t>
            </a:r>
            <a:endParaRPr sz="1200" b="1" dirty="0">
              <a:solidFill>
                <a:schemeClr val="dk1"/>
              </a:solidFill>
              <a:latin typeface="Architects Daughter"/>
              <a:ea typeface="Architects Daughter"/>
              <a:cs typeface="Architects Daughter"/>
              <a:sym typeface="Architects Daughter"/>
            </a:endParaRPr>
          </a:p>
          <a:p>
            <a:pPr marL="0" lvl="0" indent="0" algn="ctr" rtl="0">
              <a:lnSpc>
                <a:spcPct val="107000"/>
              </a:lnSpc>
              <a:spcBef>
                <a:spcPts val="800"/>
              </a:spcBef>
              <a:spcAft>
                <a:spcPts val="0"/>
              </a:spcAft>
              <a:buNone/>
            </a:pPr>
            <a:r>
              <a:rPr lang="en" sz="1200" b="1" dirty="0">
                <a:solidFill>
                  <a:schemeClr val="dk1"/>
                </a:solidFill>
                <a:latin typeface="Architects Daughter"/>
                <a:ea typeface="Architects Daughter"/>
                <a:cs typeface="Architects Daughter"/>
                <a:sym typeface="Architects Daughter"/>
              </a:rPr>
              <a:t>	*sight word or DL literacy book testing (preferably Fridays)</a:t>
            </a:r>
            <a:endParaRPr sz="1200" b="1" dirty="0">
              <a:solidFill>
                <a:schemeClr val="dk1"/>
              </a:solidFill>
              <a:latin typeface="Architects Daughter"/>
              <a:ea typeface="Architects Daughter"/>
              <a:cs typeface="Architects Daughter"/>
              <a:sym typeface="Architects Daughter"/>
            </a:endParaRPr>
          </a:p>
          <a:p>
            <a:pPr marL="0" lvl="0" indent="0" algn="ctr" rtl="0">
              <a:lnSpc>
                <a:spcPct val="107000"/>
              </a:lnSpc>
              <a:spcBef>
                <a:spcPts val="800"/>
              </a:spcBef>
              <a:spcAft>
                <a:spcPts val="0"/>
              </a:spcAft>
              <a:buNone/>
            </a:pPr>
            <a:r>
              <a:rPr lang="en" sz="1200" b="1" dirty="0">
                <a:solidFill>
                  <a:schemeClr val="dk1"/>
                </a:solidFill>
                <a:latin typeface="Architects Daughter"/>
                <a:ea typeface="Architects Daughter"/>
                <a:cs typeface="Architects Daughter"/>
                <a:sym typeface="Architects Daughter"/>
              </a:rPr>
              <a:t>*reading to the class</a:t>
            </a:r>
            <a:endParaRPr sz="1200" b="1" dirty="0">
              <a:solidFill>
                <a:schemeClr val="dk1"/>
              </a:solidFill>
              <a:latin typeface="Architects Daughter"/>
              <a:ea typeface="Architects Daughter"/>
              <a:cs typeface="Architects Daughter"/>
              <a:sym typeface="Architects Daughter"/>
            </a:endParaRPr>
          </a:p>
          <a:p>
            <a:pPr marL="0" lvl="0" indent="0" algn="ctr" rtl="0">
              <a:lnSpc>
                <a:spcPct val="107000"/>
              </a:lnSpc>
              <a:spcBef>
                <a:spcPts val="800"/>
              </a:spcBef>
              <a:spcAft>
                <a:spcPts val="800"/>
              </a:spcAft>
              <a:buNone/>
            </a:pPr>
            <a:endParaRPr sz="600" b="1" dirty="0">
              <a:solidFill>
                <a:schemeClr val="dk1"/>
              </a:solidFill>
              <a:latin typeface="Architects Daughter"/>
              <a:ea typeface="Architects Daughter"/>
              <a:cs typeface="Architects Daughter"/>
              <a:sym typeface="Architects Daughte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9"/>
        <p:cNvGrpSpPr/>
        <p:nvPr/>
      </p:nvGrpSpPr>
      <p:grpSpPr>
        <a:xfrm>
          <a:off x="0" y="0"/>
          <a:ext cx="0" cy="0"/>
          <a:chOff x="0" y="0"/>
          <a:chExt cx="0" cy="0"/>
        </a:xfrm>
      </p:grpSpPr>
      <p:pic>
        <p:nvPicPr>
          <p:cNvPr id="1070" name="Google Shape;1070;p69"/>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1071" name="Google Shape;1071;p69"/>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1072" name="Google Shape;1072;p69"/>
          <p:cNvPicPr preferRelativeResize="0"/>
          <p:nvPr/>
        </p:nvPicPr>
        <p:blipFill>
          <a:blip r:embed="rId6">
            <a:alphaModFix/>
          </a:blip>
          <a:stretch>
            <a:fillRect/>
          </a:stretch>
        </p:blipFill>
        <p:spPr>
          <a:xfrm>
            <a:off x="1022850" y="800725"/>
            <a:ext cx="6300224" cy="4287349"/>
          </a:xfrm>
          <a:prstGeom prst="rect">
            <a:avLst/>
          </a:prstGeom>
          <a:noFill/>
          <a:ln>
            <a:noFill/>
          </a:ln>
        </p:spPr>
      </p:pic>
      <p:pic>
        <p:nvPicPr>
          <p:cNvPr id="1073" name="Google Shape;1073;p69"/>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1074" name="Google Shape;1074;p69"/>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1075" name="Google Shape;1075;p69"/>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1076" name="Google Shape;1076;p69"/>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1077" name="Google Shape;1077;p69"/>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8" name="Google Shape;1078;p69"/>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1079" name="Google Shape;1079;p69"/>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1080" name="Google Shape;1080;p69"/>
          <p:cNvPicPr preferRelativeResize="0"/>
          <p:nvPr/>
        </p:nvPicPr>
        <p:blipFill>
          <a:blip r:embed="rId12">
            <a:alphaModFix/>
          </a:blip>
          <a:stretch>
            <a:fillRect/>
          </a:stretch>
        </p:blipFill>
        <p:spPr>
          <a:xfrm>
            <a:off x="80575" y="621425"/>
            <a:ext cx="1014975" cy="1313819"/>
          </a:xfrm>
          <a:prstGeom prst="rect">
            <a:avLst/>
          </a:prstGeom>
          <a:noFill/>
          <a:ln>
            <a:noFill/>
          </a:ln>
          <a:effectLst>
            <a:outerShdw blurRad="57150" dist="19050" dir="5400000" algn="bl" rotWithShape="0">
              <a:srgbClr val="000000">
                <a:alpha val="50000"/>
              </a:srgbClr>
            </a:outerShdw>
          </a:effectLst>
        </p:spPr>
      </p:pic>
      <p:pic>
        <p:nvPicPr>
          <p:cNvPr id="1081" name="Google Shape;1081;p69"/>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1082" name="Google Shape;1082;p69"/>
          <p:cNvSpPr txBox="1"/>
          <p:nvPr/>
        </p:nvSpPr>
        <p:spPr>
          <a:xfrm>
            <a:off x="1132552" y="0"/>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Parent Volunteers Needed</a:t>
            </a:r>
            <a:endParaRPr sz="3700" b="1">
              <a:latin typeface="Architects Daughter"/>
              <a:ea typeface="Architects Daughter"/>
              <a:cs typeface="Architects Daughter"/>
              <a:sym typeface="Architects Daughter"/>
            </a:endParaRPr>
          </a:p>
        </p:txBody>
      </p:sp>
      <p:sp>
        <p:nvSpPr>
          <p:cNvPr id="1083" name="Google Shape;1083;p69"/>
          <p:cNvSpPr txBox="1"/>
          <p:nvPr/>
        </p:nvSpPr>
        <p:spPr>
          <a:xfrm>
            <a:off x="1217950" y="461575"/>
            <a:ext cx="5910000" cy="2892600"/>
          </a:xfrm>
          <a:prstGeom prst="rect">
            <a:avLst/>
          </a:prstGeom>
          <a:noFill/>
          <a:ln>
            <a:noFill/>
          </a:ln>
        </p:spPr>
        <p:txBody>
          <a:bodyPr spcFirstLastPara="1" wrap="square" lIns="91425" tIns="91425" rIns="91425" bIns="91425" anchor="t" anchorCtr="0">
            <a:noAutofit/>
          </a:bodyPr>
          <a:lstStyle/>
          <a:p>
            <a:pPr marL="0" lvl="0" indent="0" algn="ctr" rtl="0">
              <a:lnSpc>
                <a:spcPct val="107000"/>
              </a:lnSpc>
              <a:spcBef>
                <a:spcPts val="0"/>
              </a:spcBef>
              <a:spcAft>
                <a:spcPts val="0"/>
              </a:spcAft>
              <a:buNone/>
            </a:pPr>
            <a:endParaRPr sz="1200" b="1" dirty="0">
              <a:solidFill>
                <a:schemeClr val="dk1"/>
              </a:solidFill>
              <a:latin typeface="Architects Daughter"/>
              <a:ea typeface="Architects Daughter"/>
              <a:cs typeface="Architects Daughter"/>
              <a:sym typeface="Architects Daughter"/>
            </a:endParaRPr>
          </a:p>
          <a:p>
            <a:pPr marL="0" lvl="0" indent="0" algn="ctr" rtl="0">
              <a:lnSpc>
                <a:spcPct val="115000"/>
              </a:lnSpc>
              <a:spcBef>
                <a:spcPts val="800"/>
              </a:spcBef>
              <a:spcAft>
                <a:spcPts val="0"/>
              </a:spcAft>
              <a:buNone/>
            </a:pPr>
            <a:r>
              <a:rPr lang="en" sz="2700" b="1" dirty="0">
                <a:solidFill>
                  <a:schemeClr val="dk1"/>
                </a:solidFill>
                <a:latin typeface="Architects Daughter"/>
                <a:ea typeface="Architects Daughter"/>
                <a:cs typeface="Architects Daughter"/>
                <a:sym typeface="Architects Daughter"/>
              </a:rPr>
              <a:t>Come One, Come All…. to the</a:t>
            </a:r>
            <a:endParaRPr sz="2700" b="1" dirty="0">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sz="2700" b="1" dirty="0">
                <a:solidFill>
                  <a:schemeClr val="dk1"/>
                </a:solidFill>
                <a:latin typeface="Architects Daughter"/>
                <a:ea typeface="Architects Daughter"/>
                <a:cs typeface="Architects Daughter"/>
                <a:sym typeface="Architects Daughter"/>
              </a:rPr>
              <a:t>Greatest Show on Earth!!</a:t>
            </a:r>
            <a:endParaRPr sz="2700" b="1" dirty="0">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sz="1600" b="1" dirty="0">
                <a:solidFill>
                  <a:schemeClr val="dk1"/>
                </a:solidFill>
                <a:latin typeface="Architects Daughter"/>
                <a:ea typeface="Architects Daughter"/>
                <a:cs typeface="Architects Daughter"/>
                <a:sym typeface="Architects Daughter"/>
              </a:rPr>
              <a:t>Lions, Dogs, Clowns, Elephants, Announcers, Cowboys, Cowgirls, Tightrope Walkers, Acrobats, Bears, and Stongmen/women</a:t>
            </a:r>
            <a:endParaRPr sz="1600" b="1" dirty="0">
              <a:solidFill>
                <a:schemeClr val="dk1"/>
              </a:solidFill>
              <a:latin typeface="Architects Daughter"/>
              <a:ea typeface="Architects Daughter"/>
              <a:cs typeface="Architects Daughter"/>
              <a:sym typeface="Architects Daughter"/>
            </a:endParaRPr>
          </a:p>
          <a:p>
            <a:pPr marL="0" lvl="0" indent="0" algn="ctr" rtl="0">
              <a:lnSpc>
                <a:spcPct val="107000"/>
              </a:lnSpc>
              <a:spcBef>
                <a:spcPts val="0"/>
              </a:spcBef>
              <a:spcAft>
                <a:spcPts val="800"/>
              </a:spcAft>
              <a:buNone/>
            </a:pPr>
            <a:endParaRPr sz="600" b="1" dirty="0">
              <a:solidFill>
                <a:schemeClr val="dk1"/>
              </a:solidFill>
              <a:latin typeface="Architects Daughter"/>
              <a:ea typeface="Architects Daughter"/>
              <a:cs typeface="Architects Daughter"/>
              <a:sym typeface="Architects Daughter"/>
            </a:endParaRPr>
          </a:p>
        </p:txBody>
      </p:sp>
      <p:pic>
        <p:nvPicPr>
          <p:cNvPr id="3" name="Picture 2" descr="A group of children posing for a photo&#10;&#10;Description automatically generated with medium confidence">
            <a:extLst>
              <a:ext uri="{FF2B5EF4-FFF2-40B4-BE49-F238E27FC236}">
                <a16:creationId xmlns:a16="http://schemas.microsoft.com/office/drawing/2014/main" id="{3248EC02-0D7D-4BD8-C8CB-2DC6F53ABE31}"/>
              </a:ext>
            </a:extLst>
          </p:cNvPr>
          <p:cNvPicPr>
            <a:picLocks noChangeAspect="1"/>
          </p:cNvPicPr>
          <p:nvPr/>
        </p:nvPicPr>
        <p:blipFill>
          <a:blip r:embed="rId14"/>
          <a:stretch>
            <a:fillRect/>
          </a:stretch>
        </p:blipFill>
        <p:spPr>
          <a:xfrm>
            <a:off x="1622751" y="2664207"/>
            <a:ext cx="1719967" cy="1146788"/>
          </a:xfrm>
          <a:prstGeom prst="rect">
            <a:avLst/>
          </a:prstGeom>
        </p:spPr>
      </p:pic>
      <p:pic>
        <p:nvPicPr>
          <p:cNvPr id="5" name="Picture 4" descr="A group of people dressed in clothing&#10;&#10;Description automatically generated with low confidence">
            <a:extLst>
              <a:ext uri="{FF2B5EF4-FFF2-40B4-BE49-F238E27FC236}">
                <a16:creationId xmlns:a16="http://schemas.microsoft.com/office/drawing/2014/main" id="{A0575B96-350C-1D64-3AAD-ED5490BB6CDC}"/>
              </a:ext>
            </a:extLst>
          </p:cNvPr>
          <p:cNvPicPr>
            <a:picLocks noChangeAspect="1"/>
          </p:cNvPicPr>
          <p:nvPr/>
        </p:nvPicPr>
        <p:blipFill>
          <a:blip r:embed="rId15"/>
          <a:stretch>
            <a:fillRect/>
          </a:stretch>
        </p:blipFill>
        <p:spPr>
          <a:xfrm flipH="1">
            <a:off x="5345128" y="2641763"/>
            <a:ext cx="1719967" cy="1146788"/>
          </a:xfrm>
          <a:prstGeom prst="rect">
            <a:avLst/>
          </a:prstGeom>
        </p:spPr>
      </p:pic>
      <p:pic>
        <p:nvPicPr>
          <p:cNvPr id="7" name="Picture 6" descr="A picture containing curtain, indoor, dressed&#10;&#10;Description automatically generated">
            <a:extLst>
              <a:ext uri="{FF2B5EF4-FFF2-40B4-BE49-F238E27FC236}">
                <a16:creationId xmlns:a16="http://schemas.microsoft.com/office/drawing/2014/main" id="{F186EE6C-8661-E4E9-50DF-7F023629862F}"/>
              </a:ext>
            </a:extLst>
          </p:cNvPr>
          <p:cNvPicPr>
            <a:picLocks noChangeAspect="1"/>
          </p:cNvPicPr>
          <p:nvPr/>
        </p:nvPicPr>
        <p:blipFill>
          <a:blip r:embed="rId16"/>
          <a:stretch>
            <a:fillRect/>
          </a:stretch>
        </p:blipFill>
        <p:spPr>
          <a:xfrm>
            <a:off x="3818794" y="2641762"/>
            <a:ext cx="1068619" cy="14248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pic>
        <p:nvPicPr>
          <p:cNvPr id="103" name="Google Shape;103;p16"/>
          <p:cNvPicPr preferRelativeResize="0"/>
          <p:nvPr/>
        </p:nvPicPr>
        <p:blipFill>
          <a:blip r:embed="rId4">
            <a:alphaModFix/>
          </a:blip>
          <a:stretch>
            <a:fillRect/>
          </a:stretch>
        </p:blipFill>
        <p:spPr>
          <a:xfrm>
            <a:off x="1560400" y="3875900"/>
            <a:ext cx="5444626" cy="1267598"/>
          </a:xfrm>
          <a:prstGeom prst="rect">
            <a:avLst/>
          </a:prstGeom>
          <a:noFill/>
          <a:ln>
            <a:noFill/>
          </a:ln>
        </p:spPr>
      </p:pic>
      <p:pic>
        <p:nvPicPr>
          <p:cNvPr id="104" name="Google Shape;104;p16"/>
          <p:cNvPicPr preferRelativeResize="0"/>
          <p:nvPr/>
        </p:nvPicPr>
        <p:blipFill>
          <a:blip r:embed="rId5">
            <a:alphaModFix/>
          </a:blip>
          <a:stretch>
            <a:fillRect/>
          </a:stretch>
        </p:blipFill>
        <p:spPr>
          <a:xfrm>
            <a:off x="1365737" y="800725"/>
            <a:ext cx="6300224" cy="4287349"/>
          </a:xfrm>
          <a:prstGeom prst="rect">
            <a:avLst/>
          </a:prstGeom>
          <a:noFill/>
          <a:ln>
            <a:noFill/>
          </a:ln>
        </p:spPr>
      </p:pic>
      <p:pic>
        <p:nvPicPr>
          <p:cNvPr id="105" name="Google Shape;105;p16"/>
          <p:cNvPicPr preferRelativeResize="0"/>
          <p:nvPr/>
        </p:nvPicPr>
        <p:blipFill>
          <a:blip r:embed="rId6">
            <a:alphaModFix/>
          </a:blip>
          <a:stretch>
            <a:fillRect/>
          </a:stretch>
        </p:blipFill>
        <p:spPr>
          <a:xfrm>
            <a:off x="290150" y="2440800"/>
            <a:ext cx="2647275" cy="2647275"/>
          </a:xfrm>
          <a:prstGeom prst="rect">
            <a:avLst/>
          </a:prstGeom>
          <a:noFill/>
          <a:ln>
            <a:noFill/>
          </a:ln>
        </p:spPr>
      </p:pic>
      <p:pic>
        <p:nvPicPr>
          <p:cNvPr id="106" name="Google Shape;106;p16"/>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107" name="Google Shape;107;p16"/>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108" name="Google Shape;108;p16"/>
          <p:cNvPicPr preferRelativeResize="0"/>
          <p:nvPr/>
        </p:nvPicPr>
        <p:blipFill>
          <a:blip r:embed="rId9">
            <a:alphaModFix/>
          </a:blip>
          <a:stretch>
            <a:fillRect/>
          </a:stretch>
        </p:blipFill>
        <p:spPr>
          <a:xfrm>
            <a:off x="7844125" y="3226125"/>
            <a:ext cx="492551" cy="492550"/>
          </a:xfrm>
          <a:prstGeom prst="rect">
            <a:avLst/>
          </a:prstGeom>
          <a:noFill/>
          <a:ln>
            <a:noFill/>
          </a:ln>
        </p:spPr>
      </p:pic>
      <p:sp>
        <p:nvSpPr>
          <p:cNvPr id="109" name="Google Shape;109;p16"/>
          <p:cNvSpPr txBox="1"/>
          <p:nvPr/>
        </p:nvSpPr>
        <p:spPr>
          <a:xfrm>
            <a:off x="1842050" y="875900"/>
            <a:ext cx="5691300" cy="300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1800">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sz="2800" b="1">
                <a:latin typeface="Architects Daughter"/>
                <a:ea typeface="Architects Daughter"/>
                <a:cs typeface="Architects Daughter"/>
                <a:sym typeface="Architects Daughter"/>
              </a:rPr>
              <a:t>Room 6 represents the Oregon Ducks</a:t>
            </a:r>
            <a:endParaRPr sz="2800" b="1">
              <a:latin typeface="Architects Daughter"/>
              <a:ea typeface="Architects Daughter"/>
              <a:cs typeface="Architects Daughter"/>
              <a:sym typeface="Architects Daughter"/>
            </a:endParaRPr>
          </a:p>
        </p:txBody>
      </p:sp>
      <p:pic>
        <p:nvPicPr>
          <p:cNvPr id="110" name="Google Shape;110;p16"/>
          <p:cNvPicPr preferRelativeResize="0"/>
          <p:nvPr/>
        </p:nvPicPr>
        <p:blipFill>
          <a:blip r:embed="rId10">
            <a:alphaModFix/>
          </a:blip>
          <a:stretch>
            <a:fillRect/>
          </a:stretch>
        </p:blipFill>
        <p:spPr>
          <a:xfrm>
            <a:off x="1778950" y="1737393"/>
            <a:ext cx="1949775" cy="1800150"/>
          </a:xfrm>
          <a:prstGeom prst="rect">
            <a:avLst/>
          </a:prstGeom>
          <a:noFill/>
          <a:ln>
            <a:noFill/>
          </a:ln>
        </p:spPr>
      </p:pic>
      <p:sp>
        <p:nvSpPr>
          <p:cNvPr id="111" name="Google Shape;111;p16"/>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13" name="Google Shape;113;p16"/>
          <p:cNvPicPr preferRelativeResize="0"/>
          <p:nvPr/>
        </p:nvPicPr>
        <p:blipFill>
          <a:blip r:embed="rId11">
            <a:alphaModFix/>
          </a:blip>
          <a:stretch>
            <a:fillRect/>
          </a:stretch>
        </p:blipFill>
        <p:spPr>
          <a:xfrm>
            <a:off x="2706763" y="146000"/>
            <a:ext cx="3483425" cy="575025"/>
          </a:xfrm>
          <a:prstGeom prst="rect">
            <a:avLst/>
          </a:prstGeom>
          <a:noFill/>
          <a:ln>
            <a:noFill/>
          </a:ln>
        </p:spPr>
      </p:pic>
      <p:pic>
        <p:nvPicPr>
          <p:cNvPr id="114" name="Google Shape;114;p16"/>
          <p:cNvPicPr preferRelativeResize="0"/>
          <p:nvPr/>
        </p:nvPicPr>
        <p:blipFill>
          <a:blip r:embed="rId12">
            <a:alphaModFix/>
          </a:blip>
          <a:stretch>
            <a:fillRect/>
          </a:stretch>
        </p:blipFill>
        <p:spPr>
          <a:xfrm>
            <a:off x="7898225" y="146000"/>
            <a:ext cx="1014982" cy="1335025"/>
          </a:xfrm>
          <a:prstGeom prst="rect">
            <a:avLst/>
          </a:prstGeom>
          <a:noFill/>
          <a:ln>
            <a:noFill/>
          </a:ln>
        </p:spPr>
      </p:pic>
      <p:pic>
        <p:nvPicPr>
          <p:cNvPr id="115" name="Google Shape;115;p16"/>
          <p:cNvPicPr preferRelativeResize="0"/>
          <p:nvPr/>
        </p:nvPicPr>
        <p:blipFill>
          <a:blip r:embed="rId13">
            <a:alphaModFix/>
          </a:blip>
          <a:stretch>
            <a:fillRect/>
          </a:stretch>
        </p:blipFill>
        <p:spPr>
          <a:xfrm>
            <a:off x="-377200" y="2505075"/>
            <a:ext cx="1478900" cy="2071174"/>
          </a:xfrm>
          <a:prstGeom prst="rect">
            <a:avLst/>
          </a:prstGeom>
          <a:noFill/>
          <a:ln>
            <a:noFill/>
          </a:ln>
        </p:spPr>
      </p:pic>
      <p:pic>
        <p:nvPicPr>
          <p:cNvPr id="116" name="Google Shape;116;p16"/>
          <p:cNvPicPr preferRelativeResize="0"/>
          <p:nvPr/>
        </p:nvPicPr>
        <p:blipFill>
          <a:blip r:embed="rId14">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117" name="Google Shape;117;p16"/>
          <p:cNvPicPr preferRelativeResize="0"/>
          <p:nvPr/>
        </p:nvPicPr>
        <p:blipFill>
          <a:blip r:embed="rId15">
            <a:alphaModFix/>
          </a:blip>
          <a:stretch>
            <a:fillRect/>
          </a:stretch>
        </p:blipFill>
        <p:spPr>
          <a:xfrm>
            <a:off x="7799150" y="1606698"/>
            <a:ext cx="1151950" cy="1472279"/>
          </a:xfrm>
          <a:prstGeom prst="rect">
            <a:avLst/>
          </a:prstGeom>
          <a:noFill/>
          <a:ln>
            <a:noFill/>
          </a:ln>
        </p:spPr>
      </p:pic>
      <p:pic>
        <p:nvPicPr>
          <p:cNvPr id="3" name="Picture 2">
            <a:extLst>
              <a:ext uri="{FF2B5EF4-FFF2-40B4-BE49-F238E27FC236}">
                <a16:creationId xmlns:a16="http://schemas.microsoft.com/office/drawing/2014/main" id="{36FA754E-AD59-4F29-BDF1-BFDE713ACC4B}"/>
              </a:ext>
            </a:extLst>
          </p:cNvPr>
          <p:cNvPicPr>
            <a:picLocks noChangeAspect="1"/>
          </p:cNvPicPr>
          <p:nvPr/>
        </p:nvPicPr>
        <p:blipFill>
          <a:blip r:embed="rId16"/>
          <a:stretch>
            <a:fillRect/>
          </a:stretch>
        </p:blipFill>
        <p:spPr>
          <a:xfrm>
            <a:off x="5546890" y="1835622"/>
            <a:ext cx="1702043" cy="188690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0"/>
        <p:cNvGrpSpPr/>
        <p:nvPr/>
      </p:nvGrpSpPr>
      <p:grpSpPr>
        <a:xfrm>
          <a:off x="0" y="0"/>
          <a:ext cx="0" cy="0"/>
          <a:chOff x="0" y="0"/>
          <a:chExt cx="0" cy="0"/>
        </a:xfrm>
      </p:grpSpPr>
      <p:pic>
        <p:nvPicPr>
          <p:cNvPr id="1091" name="Google Shape;1091;p70"/>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1092" name="Google Shape;1092;p70"/>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1093" name="Google Shape;1093;p70"/>
          <p:cNvPicPr preferRelativeResize="0"/>
          <p:nvPr/>
        </p:nvPicPr>
        <p:blipFill>
          <a:blip r:embed="rId6">
            <a:alphaModFix/>
          </a:blip>
          <a:stretch>
            <a:fillRect/>
          </a:stretch>
        </p:blipFill>
        <p:spPr>
          <a:xfrm>
            <a:off x="1269737" y="840025"/>
            <a:ext cx="6300224" cy="4287349"/>
          </a:xfrm>
          <a:prstGeom prst="rect">
            <a:avLst/>
          </a:prstGeom>
          <a:noFill/>
          <a:ln>
            <a:noFill/>
          </a:ln>
        </p:spPr>
      </p:pic>
      <p:pic>
        <p:nvPicPr>
          <p:cNvPr id="1094" name="Google Shape;1094;p70"/>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1095" name="Google Shape;1095;p70"/>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1096" name="Google Shape;1096;p70"/>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1097" name="Google Shape;1097;p70"/>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1098" name="Google Shape;1098;p70"/>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9" name="Google Shape;1099;p70"/>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1100" name="Google Shape;1100;p70"/>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1101" name="Google Shape;1101;p70"/>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1102" name="Google Shape;1102;p70"/>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1103" name="Google Shape;1103;p70"/>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PTA Membership</a:t>
            </a:r>
            <a:endParaRPr sz="3700" b="1">
              <a:latin typeface="Architects Daughter"/>
              <a:ea typeface="Architects Daughter"/>
              <a:cs typeface="Architects Daughter"/>
              <a:sym typeface="Architects Daughter"/>
            </a:endParaRPr>
          </a:p>
        </p:txBody>
      </p:sp>
      <p:sp>
        <p:nvSpPr>
          <p:cNvPr id="1104" name="Google Shape;1104;p70"/>
          <p:cNvSpPr txBox="1"/>
          <p:nvPr/>
        </p:nvSpPr>
        <p:spPr>
          <a:xfrm>
            <a:off x="1560400" y="3100038"/>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Architects Daughter"/>
              <a:ea typeface="Architects Daughter"/>
              <a:cs typeface="Architects Daughter"/>
              <a:sym typeface="Architects Daughter"/>
            </a:endParaRPr>
          </a:p>
        </p:txBody>
      </p:sp>
      <p:pic>
        <p:nvPicPr>
          <p:cNvPr id="1105" name="Google Shape;1105;p70"/>
          <p:cNvPicPr preferRelativeResize="0"/>
          <p:nvPr/>
        </p:nvPicPr>
        <p:blipFill>
          <a:blip r:embed="rId14">
            <a:alphaModFix/>
          </a:blip>
          <a:stretch>
            <a:fillRect/>
          </a:stretch>
        </p:blipFill>
        <p:spPr>
          <a:xfrm>
            <a:off x="1683550" y="1018450"/>
            <a:ext cx="5316099" cy="26790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9"/>
        <p:cNvGrpSpPr/>
        <p:nvPr/>
      </p:nvGrpSpPr>
      <p:grpSpPr>
        <a:xfrm>
          <a:off x="0" y="0"/>
          <a:ext cx="0" cy="0"/>
          <a:chOff x="0" y="0"/>
          <a:chExt cx="0" cy="0"/>
        </a:xfrm>
      </p:grpSpPr>
      <p:pic>
        <p:nvPicPr>
          <p:cNvPr id="1110" name="Google Shape;1110;p71"/>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1111" name="Google Shape;1111;p71"/>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1112" name="Google Shape;1112;p71"/>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1113" name="Google Shape;1113;p71"/>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1114" name="Google Shape;1114;p71"/>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1115" name="Google Shape;1115;p71"/>
          <p:cNvPicPr preferRelativeResize="0"/>
          <p:nvPr/>
        </p:nvPicPr>
        <p:blipFill>
          <a:blip r:embed="rId9">
            <a:alphaModFix/>
          </a:blip>
          <a:stretch>
            <a:fillRect/>
          </a:stretch>
        </p:blipFill>
        <p:spPr>
          <a:xfrm>
            <a:off x="7844125" y="3226125"/>
            <a:ext cx="492551" cy="492550"/>
          </a:xfrm>
          <a:prstGeom prst="rect">
            <a:avLst/>
          </a:prstGeom>
          <a:noFill/>
          <a:ln>
            <a:noFill/>
          </a:ln>
        </p:spPr>
      </p:pic>
      <p:sp>
        <p:nvSpPr>
          <p:cNvPr id="1116" name="Google Shape;1116;p71"/>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7" name="Google Shape;1117;p71"/>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1118" name="Google Shape;1118;p71"/>
          <p:cNvPicPr preferRelativeResize="0"/>
          <p:nvPr/>
        </p:nvPicPr>
        <p:blipFill>
          <a:blip r:embed="rId10">
            <a:alphaModFix/>
          </a:blip>
          <a:stretch>
            <a:fillRect/>
          </a:stretch>
        </p:blipFill>
        <p:spPr>
          <a:xfrm>
            <a:off x="7799150" y="124525"/>
            <a:ext cx="1014982" cy="1335025"/>
          </a:xfrm>
          <a:prstGeom prst="rect">
            <a:avLst/>
          </a:prstGeom>
          <a:noFill/>
          <a:ln>
            <a:noFill/>
          </a:ln>
        </p:spPr>
      </p:pic>
      <p:pic>
        <p:nvPicPr>
          <p:cNvPr id="1119" name="Google Shape;1119;p71"/>
          <p:cNvPicPr preferRelativeResize="0"/>
          <p:nvPr/>
        </p:nvPicPr>
        <p:blipFill>
          <a:blip r:embed="rId11">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1120" name="Google Shape;1120;p71"/>
          <p:cNvPicPr preferRelativeResize="0"/>
          <p:nvPr/>
        </p:nvPicPr>
        <p:blipFill>
          <a:blip r:embed="rId12">
            <a:alphaModFix/>
          </a:blip>
          <a:stretch>
            <a:fillRect/>
          </a:stretch>
        </p:blipFill>
        <p:spPr>
          <a:xfrm>
            <a:off x="7799150" y="1606698"/>
            <a:ext cx="1151950" cy="1472279"/>
          </a:xfrm>
          <a:prstGeom prst="rect">
            <a:avLst/>
          </a:prstGeom>
          <a:noFill/>
          <a:ln>
            <a:noFill/>
          </a:ln>
        </p:spPr>
      </p:pic>
      <p:sp>
        <p:nvSpPr>
          <p:cNvPr id="1121" name="Google Shape;1121;p71"/>
          <p:cNvSpPr txBox="1"/>
          <p:nvPr/>
        </p:nvSpPr>
        <p:spPr>
          <a:xfrm>
            <a:off x="1666762" y="879263"/>
            <a:ext cx="5637000" cy="291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4500" b="1">
                <a:solidFill>
                  <a:schemeClr val="dk1"/>
                </a:solidFill>
                <a:latin typeface="Architects Daughter"/>
                <a:ea typeface="Architects Daughter"/>
                <a:cs typeface="Architects Daughter"/>
                <a:sym typeface="Architects Daughter"/>
              </a:rPr>
              <a:t>Communication</a:t>
            </a:r>
            <a:endParaRPr sz="45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sz="4500" b="1">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sz="2100" b="1" i="1">
              <a:solidFill>
                <a:schemeClr val="dk1"/>
              </a:solidFill>
              <a:latin typeface="Architects Daughter"/>
              <a:ea typeface="Architects Daughter"/>
              <a:cs typeface="Architects Daughter"/>
              <a:sym typeface="Architects Daughter"/>
            </a:endParaRPr>
          </a:p>
        </p:txBody>
      </p:sp>
      <p:pic>
        <p:nvPicPr>
          <p:cNvPr id="1122" name="Google Shape;1122;p71"/>
          <p:cNvPicPr preferRelativeResize="0"/>
          <p:nvPr/>
        </p:nvPicPr>
        <p:blipFill>
          <a:blip r:embed="rId13">
            <a:alphaModFix/>
          </a:blip>
          <a:stretch>
            <a:fillRect/>
          </a:stretch>
        </p:blipFill>
        <p:spPr>
          <a:xfrm>
            <a:off x="-377200" y="2112550"/>
            <a:ext cx="3124575" cy="3124575"/>
          </a:xfrm>
          <a:prstGeom prst="rect">
            <a:avLst/>
          </a:prstGeom>
          <a:noFill/>
          <a:ln>
            <a:noFill/>
          </a:ln>
        </p:spPr>
      </p:pic>
      <p:pic>
        <p:nvPicPr>
          <p:cNvPr id="1123" name="Google Shape;1123;p71"/>
          <p:cNvPicPr preferRelativeResize="0"/>
          <p:nvPr/>
        </p:nvPicPr>
        <p:blipFill>
          <a:blip r:embed="rId14">
            <a:alphaModFix/>
          </a:blip>
          <a:stretch>
            <a:fillRect/>
          </a:stretch>
        </p:blipFill>
        <p:spPr>
          <a:xfrm>
            <a:off x="3107874" y="1930483"/>
            <a:ext cx="3124575" cy="114849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7"/>
        <p:cNvGrpSpPr/>
        <p:nvPr/>
      </p:nvGrpSpPr>
      <p:grpSpPr>
        <a:xfrm>
          <a:off x="0" y="0"/>
          <a:ext cx="0" cy="0"/>
          <a:chOff x="0" y="0"/>
          <a:chExt cx="0" cy="0"/>
        </a:xfrm>
      </p:grpSpPr>
      <p:pic>
        <p:nvPicPr>
          <p:cNvPr id="1128" name="Google Shape;1128;p72"/>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1129" name="Google Shape;1129;p72"/>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1130" name="Google Shape;1130;p72"/>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1131" name="Google Shape;1131;p72"/>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1132" name="Google Shape;1132;p72"/>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1133" name="Google Shape;1133;p72"/>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1134" name="Google Shape;1134;p72"/>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1135" name="Google Shape;1135;p72"/>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6" name="Google Shape;1136;p72"/>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1137" name="Google Shape;1137;p72"/>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1138" name="Google Shape;1138;p72"/>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1139" name="Google Shape;1139;p72"/>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1140" name="Google Shape;1140;p72"/>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Classtag</a:t>
            </a:r>
            <a:endParaRPr sz="3700" b="1">
              <a:latin typeface="Architects Daughter"/>
              <a:ea typeface="Architects Daughter"/>
              <a:cs typeface="Architects Daughter"/>
              <a:sym typeface="Architects Daughter"/>
            </a:endParaRPr>
          </a:p>
        </p:txBody>
      </p:sp>
      <p:sp>
        <p:nvSpPr>
          <p:cNvPr id="1141" name="Google Shape;1141;p72"/>
          <p:cNvSpPr txBox="1"/>
          <p:nvPr/>
        </p:nvSpPr>
        <p:spPr>
          <a:xfrm>
            <a:off x="1560400" y="3100038"/>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Architects Daughter"/>
              <a:ea typeface="Architects Daughter"/>
              <a:cs typeface="Architects Daughter"/>
              <a:sym typeface="Architects Daughter"/>
            </a:endParaRPr>
          </a:p>
        </p:txBody>
      </p:sp>
      <p:sp>
        <p:nvSpPr>
          <p:cNvPr id="1142" name="Google Shape;1142;p72"/>
          <p:cNvSpPr txBox="1"/>
          <p:nvPr/>
        </p:nvSpPr>
        <p:spPr>
          <a:xfrm>
            <a:off x="1560400" y="1164450"/>
            <a:ext cx="6004500" cy="15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latin typeface="Architects Daughter"/>
                <a:ea typeface="Architects Daughter"/>
                <a:cs typeface="Architects Daughter"/>
                <a:sym typeface="Architects Daughter"/>
              </a:rPr>
              <a:t>All Communication will be sent home via Classtag. Classroom updates, special events, sight word testing, conferences,  pictures and reminders will be sent via the Classtag app.</a:t>
            </a:r>
            <a:r>
              <a:rPr lang="en" sz="2100">
                <a:solidFill>
                  <a:srgbClr val="FFFF00"/>
                </a:solidFill>
                <a:latin typeface="Architects Daughter"/>
                <a:ea typeface="Architects Daughter"/>
                <a:cs typeface="Architects Daughter"/>
                <a:sym typeface="Architects Daughter"/>
              </a:rPr>
              <a:t> </a:t>
            </a:r>
            <a:endParaRPr sz="300">
              <a:latin typeface="Architects Daughter"/>
              <a:ea typeface="Architects Daughter"/>
              <a:cs typeface="Architects Daughter"/>
              <a:sym typeface="Architects Daughter"/>
            </a:endParaRPr>
          </a:p>
        </p:txBody>
      </p:sp>
      <p:pic>
        <p:nvPicPr>
          <p:cNvPr id="1143" name="Google Shape;1143;p72"/>
          <p:cNvPicPr preferRelativeResize="0"/>
          <p:nvPr/>
        </p:nvPicPr>
        <p:blipFill>
          <a:blip r:embed="rId14">
            <a:alphaModFix/>
          </a:blip>
          <a:stretch>
            <a:fillRect/>
          </a:stretch>
        </p:blipFill>
        <p:spPr>
          <a:xfrm>
            <a:off x="3673075" y="2571750"/>
            <a:ext cx="2125280" cy="12009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7"/>
        <p:cNvGrpSpPr/>
        <p:nvPr/>
      </p:nvGrpSpPr>
      <p:grpSpPr>
        <a:xfrm>
          <a:off x="0" y="0"/>
          <a:ext cx="0" cy="0"/>
          <a:chOff x="0" y="0"/>
          <a:chExt cx="0" cy="0"/>
        </a:xfrm>
      </p:grpSpPr>
      <p:pic>
        <p:nvPicPr>
          <p:cNvPr id="1148" name="Google Shape;1148;p73"/>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1149" name="Google Shape;1149;p73"/>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1150" name="Google Shape;1150;p73"/>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1151" name="Google Shape;1151;p73"/>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1152" name="Google Shape;1152;p73"/>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1153" name="Google Shape;1153;p73"/>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1154" name="Google Shape;1154;p73"/>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1155" name="Google Shape;1155;p73"/>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6" name="Google Shape;1156;p73"/>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1157" name="Google Shape;1157;p73"/>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1158" name="Google Shape;1158;p73"/>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1159" name="Google Shape;1159;p73"/>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1160" name="Google Shape;1160;p73"/>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Aeries</a:t>
            </a:r>
            <a:endParaRPr sz="3700" b="1">
              <a:latin typeface="Architects Daughter"/>
              <a:ea typeface="Architects Daughter"/>
              <a:cs typeface="Architects Daughter"/>
              <a:sym typeface="Architects Daughter"/>
            </a:endParaRPr>
          </a:p>
        </p:txBody>
      </p:sp>
      <p:sp>
        <p:nvSpPr>
          <p:cNvPr id="1161" name="Google Shape;1161;p73"/>
          <p:cNvSpPr txBox="1"/>
          <p:nvPr/>
        </p:nvSpPr>
        <p:spPr>
          <a:xfrm>
            <a:off x="1560400" y="3100038"/>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Architects Daughter"/>
              <a:ea typeface="Architects Daughter"/>
              <a:cs typeface="Architects Daughter"/>
              <a:sym typeface="Architects Daughter"/>
            </a:endParaRPr>
          </a:p>
        </p:txBody>
      </p:sp>
      <p:sp>
        <p:nvSpPr>
          <p:cNvPr id="1162" name="Google Shape;1162;p73"/>
          <p:cNvSpPr txBox="1"/>
          <p:nvPr/>
        </p:nvSpPr>
        <p:spPr>
          <a:xfrm>
            <a:off x="1560400" y="1164450"/>
            <a:ext cx="6004500" cy="15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
              <a:latin typeface="Architects Daughter"/>
              <a:ea typeface="Architects Daughter"/>
              <a:cs typeface="Architects Daughter"/>
              <a:sym typeface="Architects Daughter"/>
            </a:endParaRPr>
          </a:p>
        </p:txBody>
      </p:sp>
      <p:pic>
        <p:nvPicPr>
          <p:cNvPr id="1163" name="Google Shape;1163;p73"/>
          <p:cNvPicPr preferRelativeResize="0"/>
          <p:nvPr/>
        </p:nvPicPr>
        <p:blipFill>
          <a:blip r:embed="rId14">
            <a:alphaModFix/>
          </a:blip>
          <a:stretch>
            <a:fillRect/>
          </a:stretch>
        </p:blipFill>
        <p:spPr>
          <a:xfrm>
            <a:off x="1834750" y="1055975"/>
            <a:ext cx="5444626" cy="260400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7"/>
        <p:cNvGrpSpPr/>
        <p:nvPr/>
      </p:nvGrpSpPr>
      <p:grpSpPr>
        <a:xfrm>
          <a:off x="0" y="0"/>
          <a:ext cx="0" cy="0"/>
          <a:chOff x="0" y="0"/>
          <a:chExt cx="0" cy="0"/>
        </a:xfrm>
      </p:grpSpPr>
      <p:pic>
        <p:nvPicPr>
          <p:cNvPr id="1168" name="Google Shape;1168;p74"/>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1169" name="Google Shape;1169;p74"/>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1170" name="Google Shape;1170;p74"/>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1171" name="Google Shape;1171;p74"/>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1172" name="Google Shape;1172;p74"/>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1173" name="Google Shape;1173;p74"/>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1174" name="Google Shape;1174;p74"/>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1175" name="Google Shape;1175;p74"/>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6" name="Google Shape;1176;p74"/>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1177" name="Google Shape;1177;p74"/>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1178" name="Google Shape;1178;p74"/>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1179" name="Google Shape;1179;p74"/>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1180" name="Google Shape;1180;p74"/>
          <p:cNvSpPr txBox="1"/>
          <p:nvPr/>
        </p:nvSpPr>
        <p:spPr>
          <a:xfrm>
            <a:off x="1365725" y="85225"/>
            <a:ext cx="56394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Contact Info</a:t>
            </a:r>
            <a:endParaRPr sz="3700" b="1">
              <a:latin typeface="Architects Daughter"/>
              <a:ea typeface="Architects Daughter"/>
              <a:cs typeface="Architects Daughter"/>
              <a:sym typeface="Architects Daughter"/>
            </a:endParaRPr>
          </a:p>
        </p:txBody>
      </p:sp>
      <p:sp>
        <p:nvSpPr>
          <p:cNvPr id="1181" name="Google Shape;1181;p74"/>
          <p:cNvSpPr txBox="1"/>
          <p:nvPr/>
        </p:nvSpPr>
        <p:spPr>
          <a:xfrm>
            <a:off x="1560400" y="989575"/>
            <a:ext cx="5921400" cy="75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100" b="1" dirty="0">
                <a:latin typeface="Architects Daughter"/>
                <a:ea typeface="Architects Daughter"/>
                <a:cs typeface="Architects Daughter"/>
                <a:sym typeface="Architects Daughter"/>
              </a:rPr>
              <a:t>I will respond to all emails/classtag messages within a 24 hour time period. If you need to get ahold of me immediately, please call the school office at (909)590-2707.</a:t>
            </a:r>
            <a:endParaRPr sz="2100" b="1" dirty="0">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Clr>
                <a:schemeClr val="dk1"/>
              </a:buClr>
              <a:buSzPts val="1100"/>
              <a:buFont typeface="Arial"/>
              <a:buNone/>
            </a:pPr>
            <a:r>
              <a:rPr lang="en" sz="2500" b="1" u="sng" dirty="0">
                <a:latin typeface="Architects Daughter"/>
                <a:ea typeface="Architects Daughter"/>
                <a:cs typeface="Architects Daughter"/>
                <a:sym typeface="Architects Daughter"/>
              </a:rPr>
              <a:t>Gina_solis@chino.k12.ca.us</a:t>
            </a:r>
            <a:endParaRPr sz="2500" b="1" u="sng" dirty="0">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Clr>
                <a:schemeClr val="dk1"/>
              </a:buClr>
              <a:buSzPts val="1100"/>
              <a:buFont typeface="Arial"/>
              <a:buNone/>
            </a:pPr>
            <a:r>
              <a:rPr lang="en" sz="2500" b="1" u="sng" dirty="0">
                <a:latin typeface="Architects Daughter"/>
                <a:ea typeface="Architects Daughter"/>
                <a:cs typeface="Architects Daughter"/>
                <a:sym typeface="Architects Daughter"/>
              </a:rPr>
              <a:t>Classtag</a:t>
            </a:r>
            <a:endParaRPr sz="2500" b="1" u="sng" dirty="0">
              <a:latin typeface="Architects Daughter"/>
              <a:ea typeface="Architects Daughter"/>
              <a:cs typeface="Architects Daughter"/>
              <a:sym typeface="Architects Daughter"/>
            </a:endParaRPr>
          </a:p>
        </p:txBody>
      </p:sp>
      <p:sp>
        <p:nvSpPr>
          <p:cNvPr id="1182" name="Google Shape;1182;p74"/>
          <p:cNvSpPr txBox="1"/>
          <p:nvPr/>
        </p:nvSpPr>
        <p:spPr>
          <a:xfrm>
            <a:off x="1486124" y="2754275"/>
            <a:ext cx="6089700" cy="2550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1600">
              <a:latin typeface="Architects Daughter"/>
              <a:ea typeface="Architects Daughter"/>
              <a:cs typeface="Architects Daughter"/>
              <a:sym typeface="Architects Daughte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6"/>
        <p:cNvGrpSpPr/>
        <p:nvPr/>
      </p:nvGrpSpPr>
      <p:grpSpPr>
        <a:xfrm>
          <a:off x="0" y="0"/>
          <a:ext cx="0" cy="0"/>
          <a:chOff x="0" y="0"/>
          <a:chExt cx="0" cy="0"/>
        </a:xfrm>
      </p:grpSpPr>
      <p:pic>
        <p:nvPicPr>
          <p:cNvPr id="1187" name="Google Shape;1187;p75"/>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1188" name="Google Shape;1188;p75"/>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1189" name="Google Shape;1189;p75"/>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1190" name="Google Shape;1190;p75"/>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1191" name="Google Shape;1191;p75"/>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1192" name="Google Shape;1192;p75"/>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1193" name="Google Shape;1193;p75"/>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1194" name="Google Shape;1194;p75"/>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5" name="Google Shape;1195;p75"/>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dirty="0">
                <a:latin typeface="Architects Daughter"/>
                <a:ea typeface="Architects Daughter"/>
                <a:cs typeface="Architects Daughter"/>
                <a:sym typeface="Architects Daughter"/>
              </a:rPr>
              <a:t>       Mark your Calendars</a:t>
            </a:r>
            <a:endParaRPr sz="2900" b="1" dirty="0">
              <a:latin typeface="Architects Daughter"/>
              <a:ea typeface="Architects Daughter"/>
              <a:cs typeface="Architects Daughter"/>
              <a:sym typeface="Architects Daughter"/>
            </a:endParaRPr>
          </a:p>
        </p:txBody>
      </p:sp>
      <p:pic>
        <p:nvPicPr>
          <p:cNvPr id="1196" name="Google Shape;1196;p75"/>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1197" name="Google Shape;1197;p75"/>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1198" name="Google Shape;1198;p75"/>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1199" name="Google Shape;1199;p75"/>
          <p:cNvSpPr txBox="1"/>
          <p:nvPr/>
        </p:nvSpPr>
        <p:spPr>
          <a:xfrm>
            <a:off x="1560400" y="3100038"/>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Architects Daughter"/>
              <a:ea typeface="Architects Daughter"/>
              <a:cs typeface="Architects Daughter"/>
              <a:sym typeface="Architects Daughter"/>
            </a:endParaRPr>
          </a:p>
        </p:txBody>
      </p:sp>
      <p:sp>
        <p:nvSpPr>
          <p:cNvPr id="1200" name="Google Shape;1200;p75"/>
          <p:cNvSpPr txBox="1"/>
          <p:nvPr/>
        </p:nvSpPr>
        <p:spPr>
          <a:xfrm>
            <a:off x="1528546" y="800725"/>
            <a:ext cx="6004500" cy="1560000"/>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Clr>
                <a:schemeClr val="dk1"/>
              </a:buClr>
              <a:buSzPts val="1100"/>
              <a:buFont typeface="Arial"/>
              <a:buNone/>
            </a:pPr>
            <a:r>
              <a:rPr lang="en" sz="2800" b="1" dirty="0">
                <a:solidFill>
                  <a:schemeClr val="dk1"/>
                </a:solidFill>
                <a:latin typeface="Architects Daughter"/>
                <a:ea typeface="Architects Daughter"/>
                <a:cs typeface="Architects Daughter"/>
                <a:sym typeface="Architects Daughter"/>
              </a:rPr>
              <a:t>*</a:t>
            </a:r>
            <a:r>
              <a:rPr lang="en" sz="2800" b="1" u="sng" dirty="0">
                <a:solidFill>
                  <a:schemeClr val="dk1"/>
                </a:solidFill>
                <a:latin typeface="Architects Daughter"/>
                <a:ea typeface="Architects Daughter"/>
                <a:cs typeface="Architects Daughter"/>
                <a:sym typeface="Architects Daughter"/>
              </a:rPr>
              <a:t>Meet Your Teacher </a:t>
            </a:r>
            <a:r>
              <a:rPr lang="en" sz="2800" b="1" dirty="0">
                <a:solidFill>
                  <a:schemeClr val="dk1"/>
                </a:solidFill>
                <a:latin typeface="Architects Daughter"/>
                <a:ea typeface="Architects Daughter"/>
                <a:cs typeface="Architects Daughter"/>
                <a:sym typeface="Architects Daughter"/>
              </a:rPr>
              <a:t>– tomorrow  8:30 – 9:30</a:t>
            </a:r>
          </a:p>
          <a:p>
            <a:pPr marL="0" lvl="0" indent="0" rtl="0">
              <a:lnSpc>
                <a:spcPct val="150000"/>
              </a:lnSpc>
              <a:spcBef>
                <a:spcPts val="0"/>
              </a:spcBef>
              <a:spcAft>
                <a:spcPts val="0"/>
              </a:spcAft>
              <a:buClr>
                <a:schemeClr val="dk1"/>
              </a:buClr>
              <a:buSzPts val="1100"/>
              <a:buFont typeface="Arial"/>
              <a:buNone/>
            </a:pPr>
            <a:r>
              <a:rPr lang="en" sz="2400" b="1" dirty="0">
                <a:solidFill>
                  <a:schemeClr val="dk1"/>
                </a:solidFill>
                <a:latin typeface="Architects Daughter"/>
                <a:ea typeface="Architects Daughter"/>
                <a:cs typeface="Architects Daughter"/>
                <a:sym typeface="Architects Daughter"/>
              </a:rPr>
              <a:t>*</a:t>
            </a:r>
            <a:r>
              <a:rPr lang="en" sz="2400" b="1" u="sng" dirty="0">
                <a:solidFill>
                  <a:schemeClr val="dk1"/>
                </a:solidFill>
                <a:latin typeface="Architects Daughter"/>
                <a:ea typeface="Architects Daughter"/>
                <a:cs typeface="Architects Daughter"/>
                <a:sym typeface="Architects Daughter"/>
              </a:rPr>
              <a:t>The Night Before K</a:t>
            </a:r>
            <a:r>
              <a:rPr lang="en-US" sz="2400" b="1" u="sng" dirty="0">
                <a:solidFill>
                  <a:schemeClr val="dk1"/>
                </a:solidFill>
                <a:latin typeface="Architects Daughter"/>
                <a:ea typeface="Architects Daughter"/>
                <a:cs typeface="Architects Daughter"/>
                <a:sym typeface="Architects Daughter"/>
              </a:rPr>
              <a:t>i</a:t>
            </a:r>
            <a:r>
              <a:rPr lang="en" sz="2400" b="1" u="sng" dirty="0">
                <a:solidFill>
                  <a:schemeClr val="dk1"/>
                </a:solidFill>
                <a:latin typeface="Architects Daughter"/>
                <a:ea typeface="Architects Daughter"/>
                <a:cs typeface="Architects Daughter"/>
                <a:sym typeface="Architects Daughter"/>
              </a:rPr>
              <a:t>ndergarten – </a:t>
            </a:r>
            <a:r>
              <a:rPr lang="en-US" sz="2400" b="1" dirty="0">
                <a:solidFill>
                  <a:schemeClr val="dk1"/>
                </a:solidFill>
                <a:latin typeface="Architects Daughter"/>
                <a:ea typeface="Architects Daughter"/>
                <a:cs typeface="Architects Daughter"/>
                <a:sym typeface="Architects Daughter"/>
              </a:rPr>
              <a:t>Please</a:t>
            </a:r>
            <a:r>
              <a:rPr lang="en" sz="2400" b="1" dirty="0">
                <a:solidFill>
                  <a:schemeClr val="dk1"/>
                </a:solidFill>
                <a:latin typeface="Architects Daughter"/>
                <a:ea typeface="Architects Daughter"/>
                <a:cs typeface="Architects Daughter"/>
                <a:sym typeface="Architects Daughter"/>
              </a:rPr>
              <a:t> share the video with your child on Sunday evening</a:t>
            </a:r>
          </a:p>
        </p:txBody>
      </p:sp>
    </p:spTree>
    <p:extLst>
      <p:ext uri="{BB962C8B-B14F-4D97-AF65-F5344CB8AC3E}">
        <p14:creationId xmlns:p14="http://schemas.microsoft.com/office/powerpoint/2010/main" val="927379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4"/>
        <p:cNvGrpSpPr/>
        <p:nvPr/>
      </p:nvGrpSpPr>
      <p:grpSpPr>
        <a:xfrm>
          <a:off x="0" y="0"/>
          <a:ext cx="0" cy="0"/>
          <a:chOff x="0" y="0"/>
          <a:chExt cx="0" cy="0"/>
        </a:xfrm>
      </p:grpSpPr>
      <p:pic>
        <p:nvPicPr>
          <p:cNvPr id="1205" name="Google Shape;1205;p76"/>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1206" name="Google Shape;1206;p76"/>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1207" name="Google Shape;1207;p76"/>
          <p:cNvPicPr preferRelativeResize="0"/>
          <p:nvPr/>
        </p:nvPicPr>
        <p:blipFill>
          <a:blip r:embed="rId6">
            <a:alphaModFix/>
          </a:blip>
          <a:stretch>
            <a:fillRect/>
          </a:stretch>
        </p:blipFill>
        <p:spPr>
          <a:xfrm>
            <a:off x="1390450" y="1113331"/>
            <a:ext cx="6250774" cy="4253693"/>
          </a:xfrm>
          <a:prstGeom prst="rect">
            <a:avLst/>
          </a:prstGeom>
          <a:noFill/>
          <a:ln>
            <a:noFill/>
          </a:ln>
        </p:spPr>
      </p:pic>
      <p:pic>
        <p:nvPicPr>
          <p:cNvPr id="1208" name="Google Shape;1208;p76"/>
          <p:cNvPicPr preferRelativeResize="0"/>
          <p:nvPr/>
        </p:nvPicPr>
        <p:blipFill>
          <a:blip r:embed="rId7">
            <a:alphaModFix/>
          </a:blip>
          <a:stretch>
            <a:fillRect/>
          </a:stretch>
        </p:blipFill>
        <p:spPr>
          <a:xfrm>
            <a:off x="-545650" y="2242450"/>
            <a:ext cx="3124575" cy="3124575"/>
          </a:xfrm>
          <a:prstGeom prst="rect">
            <a:avLst/>
          </a:prstGeom>
          <a:noFill/>
          <a:ln>
            <a:noFill/>
          </a:ln>
        </p:spPr>
      </p:pic>
      <p:pic>
        <p:nvPicPr>
          <p:cNvPr id="1209" name="Google Shape;1209;p76"/>
          <p:cNvPicPr preferRelativeResize="0"/>
          <p:nvPr/>
        </p:nvPicPr>
        <p:blipFill>
          <a:blip r:embed="rId8">
            <a:alphaModFix/>
          </a:blip>
          <a:stretch>
            <a:fillRect/>
          </a:stretch>
        </p:blipFill>
        <p:spPr>
          <a:xfrm>
            <a:off x="7737976" y="3486075"/>
            <a:ext cx="1335475" cy="1880950"/>
          </a:xfrm>
          <a:prstGeom prst="rect">
            <a:avLst/>
          </a:prstGeom>
          <a:noFill/>
          <a:ln>
            <a:noFill/>
          </a:ln>
        </p:spPr>
      </p:pic>
      <p:pic>
        <p:nvPicPr>
          <p:cNvPr id="1210" name="Google Shape;1210;p76"/>
          <p:cNvPicPr preferRelativeResize="0"/>
          <p:nvPr/>
        </p:nvPicPr>
        <p:blipFill>
          <a:blip r:embed="rId9">
            <a:alphaModFix/>
          </a:blip>
          <a:stretch>
            <a:fillRect/>
          </a:stretch>
        </p:blipFill>
        <p:spPr>
          <a:xfrm>
            <a:off x="8107800" y="2989575"/>
            <a:ext cx="965651" cy="965650"/>
          </a:xfrm>
          <a:prstGeom prst="rect">
            <a:avLst/>
          </a:prstGeom>
          <a:noFill/>
          <a:ln>
            <a:noFill/>
          </a:ln>
        </p:spPr>
      </p:pic>
      <p:pic>
        <p:nvPicPr>
          <p:cNvPr id="1211" name="Google Shape;1211;p76"/>
          <p:cNvPicPr preferRelativeResize="0"/>
          <p:nvPr/>
        </p:nvPicPr>
        <p:blipFill>
          <a:blip r:embed="rId10">
            <a:alphaModFix/>
          </a:blip>
          <a:stretch>
            <a:fillRect/>
          </a:stretch>
        </p:blipFill>
        <p:spPr>
          <a:xfrm>
            <a:off x="7844125" y="3226125"/>
            <a:ext cx="492551" cy="492550"/>
          </a:xfrm>
          <a:prstGeom prst="rect">
            <a:avLst/>
          </a:prstGeom>
          <a:noFill/>
          <a:ln>
            <a:noFill/>
          </a:ln>
        </p:spPr>
      </p:pic>
      <p:sp>
        <p:nvSpPr>
          <p:cNvPr id="1212" name="Google Shape;1212;p76"/>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3" name="Google Shape;1213;p76"/>
          <p:cNvSpPr txBox="1"/>
          <p:nvPr/>
        </p:nvSpPr>
        <p:spPr>
          <a:xfrm>
            <a:off x="1956250" y="124525"/>
            <a:ext cx="5525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latin typeface="Architects Daughter"/>
                <a:ea typeface="Architects Daughter"/>
                <a:cs typeface="Architects Daughter"/>
                <a:sym typeface="Architects Daughter"/>
              </a:rPr>
              <a:t>       </a:t>
            </a:r>
            <a:endParaRPr sz="2900" b="1">
              <a:latin typeface="Architects Daughter"/>
              <a:ea typeface="Architects Daughter"/>
              <a:cs typeface="Architects Daughter"/>
              <a:sym typeface="Architects Daughter"/>
            </a:endParaRPr>
          </a:p>
        </p:txBody>
      </p:sp>
      <p:pic>
        <p:nvPicPr>
          <p:cNvPr id="1214" name="Google Shape;1214;p76"/>
          <p:cNvPicPr preferRelativeResize="0"/>
          <p:nvPr/>
        </p:nvPicPr>
        <p:blipFill>
          <a:blip r:embed="rId11">
            <a:alphaModFix/>
          </a:blip>
          <a:stretch>
            <a:fillRect/>
          </a:stretch>
        </p:blipFill>
        <p:spPr>
          <a:xfrm>
            <a:off x="7799150" y="124525"/>
            <a:ext cx="1014982" cy="1335025"/>
          </a:xfrm>
          <a:prstGeom prst="rect">
            <a:avLst/>
          </a:prstGeom>
          <a:noFill/>
          <a:ln>
            <a:noFill/>
          </a:ln>
        </p:spPr>
      </p:pic>
      <p:pic>
        <p:nvPicPr>
          <p:cNvPr id="1215" name="Google Shape;1215;p76"/>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1216" name="Google Shape;1216;p76"/>
          <p:cNvPicPr preferRelativeResize="0"/>
          <p:nvPr/>
        </p:nvPicPr>
        <p:blipFill>
          <a:blip r:embed="rId13">
            <a:alphaModFix/>
          </a:blip>
          <a:stretch>
            <a:fillRect/>
          </a:stretch>
        </p:blipFill>
        <p:spPr>
          <a:xfrm>
            <a:off x="7799150" y="1606698"/>
            <a:ext cx="1151950" cy="1472279"/>
          </a:xfrm>
          <a:prstGeom prst="rect">
            <a:avLst/>
          </a:prstGeom>
          <a:noFill/>
          <a:ln>
            <a:noFill/>
          </a:ln>
        </p:spPr>
      </p:pic>
      <p:sp>
        <p:nvSpPr>
          <p:cNvPr id="1217" name="Google Shape;1217;p76"/>
          <p:cNvSpPr txBox="1"/>
          <p:nvPr/>
        </p:nvSpPr>
        <p:spPr>
          <a:xfrm>
            <a:off x="1956252" y="85225"/>
            <a:ext cx="630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Architects Daughter"/>
                <a:ea typeface="Architects Daughter"/>
                <a:cs typeface="Architects Daughter"/>
                <a:sym typeface="Architects Daughter"/>
              </a:rPr>
              <a:t>  </a:t>
            </a:r>
            <a:endParaRPr sz="3700" b="1">
              <a:latin typeface="Architects Daughter"/>
              <a:ea typeface="Architects Daughter"/>
              <a:cs typeface="Architects Daughter"/>
              <a:sym typeface="Architects Daughter"/>
            </a:endParaRPr>
          </a:p>
        </p:txBody>
      </p:sp>
      <p:sp>
        <p:nvSpPr>
          <p:cNvPr id="1218" name="Google Shape;1218;p76"/>
          <p:cNvSpPr txBox="1"/>
          <p:nvPr/>
        </p:nvSpPr>
        <p:spPr>
          <a:xfrm>
            <a:off x="1560400" y="3100038"/>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Architects Daughter"/>
              <a:ea typeface="Architects Daughter"/>
              <a:cs typeface="Architects Daughter"/>
              <a:sym typeface="Architects Daughter"/>
            </a:endParaRPr>
          </a:p>
        </p:txBody>
      </p:sp>
      <p:sp>
        <p:nvSpPr>
          <p:cNvPr id="1219" name="Google Shape;1219;p76"/>
          <p:cNvSpPr txBox="1"/>
          <p:nvPr/>
        </p:nvSpPr>
        <p:spPr>
          <a:xfrm>
            <a:off x="1487200" y="1979500"/>
            <a:ext cx="5996100" cy="2026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200" b="1" dirty="0">
                <a:latin typeface="Architects Daughter"/>
                <a:ea typeface="Architects Daughter"/>
                <a:cs typeface="Architects Daughter"/>
                <a:sym typeface="Architects Daughter"/>
              </a:rPr>
              <a:t>Thank YOU for attending our  Kindergarten Back to School Night. I look forward to sharing in your child’s educational journey</a:t>
            </a:r>
            <a:r>
              <a:rPr lang="en" sz="2100" b="1" dirty="0">
                <a:latin typeface="Architects Daughter"/>
                <a:ea typeface="Architects Daughter"/>
                <a:cs typeface="Architects Daughter"/>
                <a:sym typeface="Architects Daughter"/>
              </a:rPr>
              <a:t>. </a:t>
            </a:r>
            <a:r>
              <a:rPr lang="en" sz="4400" dirty="0">
                <a:solidFill>
                  <a:srgbClr val="FFFFFF"/>
                </a:solidFill>
              </a:rPr>
              <a:t>you.</a:t>
            </a:r>
            <a:endParaRPr sz="4400" dirty="0">
              <a:solidFill>
                <a:srgbClr val="FFFFFF"/>
              </a:solidFill>
            </a:endParaRPr>
          </a:p>
        </p:txBody>
      </p:sp>
      <p:pic>
        <p:nvPicPr>
          <p:cNvPr id="1220" name="Google Shape;1220;p76"/>
          <p:cNvPicPr preferRelativeResize="0"/>
          <p:nvPr/>
        </p:nvPicPr>
        <p:blipFill>
          <a:blip r:embed="rId14">
            <a:alphaModFix/>
          </a:blip>
          <a:stretch>
            <a:fillRect/>
          </a:stretch>
        </p:blipFill>
        <p:spPr>
          <a:xfrm>
            <a:off x="1406700" y="251825"/>
            <a:ext cx="6074950" cy="754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pic>
        <p:nvPicPr>
          <p:cNvPr id="122" name="Google Shape;122;p17"/>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123" name="Google Shape;123;p17"/>
          <p:cNvPicPr preferRelativeResize="0"/>
          <p:nvPr/>
        </p:nvPicPr>
        <p:blipFill>
          <a:blip r:embed="rId4">
            <a:alphaModFix/>
          </a:blip>
          <a:stretch>
            <a:fillRect/>
          </a:stretch>
        </p:blipFill>
        <p:spPr>
          <a:xfrm>
            <a:off x="1290875" y="2571750"/>
            <a:ext cx="1478900" cy="2071174"/>
          </a:xfrm>
          <a:prstGeom prst="rect">
            <a:avLst/>
          </a:prstGeom>
          <a:noFill/>
          <a:ln>
            <a:noFill/>
          </a:ln>
        </p:spPr>
      </p:pic>
      <p:pic>
        <p:nvPicPr>
          <p:cNvPr id="124" name="Google Shape;124;p17"/>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125" name="Google Shape;125;p17"/>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126" name="Google Shape;126;p17"/>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127" name="Google Shape;127;p17"/>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128" name="Google Shape;128;p17"/>
          <p:cNvPicPr preferRelativeResize="0"/>
          <p:nvPr/>
        </p:nvPicPr>
        <p:blipFill>
          <a:blip r:embed="rId9">
            <a:alphaModFix/>
          </a:blip>
          <a:stretch>
            <a:fillRect/>
          </a:stretch>
        </p:blipFill>
        <p:spPr>
          <a:xfrm>
            <a:off x="7844125" y="3226125"/>
            <a:ext cx="492551" cy="492550"/>
          </a:xfrm>
          <a:prstGeom prst="rect">
            <a:avLst/>
          </a:prstGeom>
          <a:noFill/>
          <a:ln>
            <a:noFill/>
          </a:ln>
        </p:spPr>
      </p:pic>
      <p:sp>
        <p:nvSpPr>
          <p:cNvPr id="129" name="Google Shape;129;p17"/>
          <p:cNvSpPr txBox="1"/>
          <p:nvPr/>
        </p:nvSpPr>
        <p:spPr>
          <a:xfrm>
            <a:off x="1657138" y="933700"/>
            <a:ext cx="5525400" cy="2763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1800" dirty="0">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sz="3600" b="1" dirty="0">
                <a:latin typeface="Architects Daughter"/>
                <a:ea typeface="Architects Daughter"/>
                <a:cs typeface="Architects Daughter"/>
                <a:sym typeface="Architects Daughter"/>
              </a:rPr>
              <a:t>7:50 – 11:10 Early Bird</a:t>
            </a:r>
            <a:endParaRPr sz="3600" b="1" dirty="0">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sz="3600" b="1" dirty="0">
                <a:latin typeface="Architects Daughter"/>
                <a:ea typeface="Architects Daughter"/>
                <a:cs typeface="Architects Daughter"/>
                <a:sym typeface="Architects Daughter"/>
              </a:rPr>
              <a:t>9:20 – 12:40 Late Bird</a:t>
            </a:r>
            <a:endParaRPr sz="3600" b="1" dirty="0">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r>
              <a:rPr lang="en" sz="3600" b="1" dirty="0">
                <a:latin typeface="Architects Daughter"/>
                <a:ea typeface="Architects Daughter"/>
                <a:cs typeface="Architects Daughter"/>
                <a:sym typeface="Architects Daughter"/>
              </a:rPr>
              <a:t>*Overlap 9:20 - 11:10</a:t>
            </a:r>
            <a:endParaRPr sz="3600" b="1" dirty="0">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sz="2800" b="1" u="sng" dirty="0">
              <a:solidFill>
                <a:schemeClr val="dk1"/>
              </a:solidFill>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None/>
            </a:pPr>
            <a:endParaRPr sz="2800" b="1" dirty="0">
              <a:latin typeface="Architects Daughter"/>
              <a:ea typeface="Architects Daughter"/>
              <a:cs typeface="Architects Daughter"/>
              <a:sym typeface="Architects Daughter"/>
            </a:endParaRPr>
          </a:p>
        </p:txBody>
      </p:sp>
      <p:sp>
        <p:nvSpPr>
          <p:cNvPr id="130" name="Google Shape;130;p17"/>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17"/>
          <p:cNvSpPr txBox="1"/>
          <p:nvPr/>
        </p:nvSpPr>
        <p:spPr>
          <a:xfrm>
            <a:off x="1961000" y="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dirty="0">
                <a:latin typeface="Architects Daughter"/>
                <a:ea typeface="Architects Daughter"/>
                <a:cs typeface="Architects Daughter"/>
                <a:sym typeface="Architects Daughter"/>
              </a:rPr>
              <a:t>Early Bird/Late Bird Schedule</a:t>
            </a:r>
            <a:endParaRPr sz="2700" b="1" dirty="0">
              <a:latin typeface="Architects Daughter"/>
              <a:ea typeface="Architects Daughter"/>
              <a:cs typeface="Architects Daughter"/>
              <a:sym typeface="Architects Daughter"/>
            </a:endParaRPr>
          </a:p>
        </p:txBody>
      </p:sp>
      <p:pic>
        <p:nvPicPr>
          <p:cNvPr id="132" name="Google Shape;132;p17"/>
          <p:cNvPicPr preferRelativeResize="0"/>
          <p:nvPr/>
        </p:nvPicPr>
        <p:blipFill>
          <a:blip r:embed="rId10">
            <a:alphaModFix/>
          </a:blip>
          <a:stretch>
            <a:fillRect/>
          </a:stretch>
        </p:blipFill>
        <p:spPr>
          <a:xfrm>
            <a:off x="7898225" y="258050"/>
            <a:ext cx="1014982" cy="1335025"/>
          </a:xfrm>
          <a:prstGeom prst="rect">
            <a:avLst/>
          </a:prstGeom>
          <a:noFill/>
          <a:ln>
            <a:noFill/>
          </a:ln>
        </p:spPr>
      </p:pic>
      <p:pic>
        <p:nvPicPr>
          <p:cNvPr id="133" name="Google Shape;133;p17"/>
          <p:cNvPicPr preferRelativeResize="0"/>
          <p:nvPr/>
        </p:nvPicPr>
        <p:blipFill>
          <a:blip r:embed="rId11">
            <a:alphaModFix/>
          </a:blip>
          <a:stretch>
            <a:fillRect/>
          </a:stretch>
        </p:blipFill>
        <p:spPr>
          <a:xfrm>
            <a:off x="309200" y="2114437"/>
            <a:ext cx="2647275" cy="2852450"/>
          </a:xfrm>
          <a:prstGeom prst="rect">
            <a:avLst/>
          </a:prstGeom>
          <a:noFill/>
          <a:ln>
            <a:noFill/>
          </a:ln>
        </p:spPr>
      </p:pic>
      <p:pic>
        <p:nvPicPr>
          <p:cNvPr id="134" name="Google Shape;134;p17"/>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135" name="Google Shape;135;p17"/>
          <p:cNvPicPr preferRelativeResize="0"/>
          <p:nvPr/>
        </p:nvPicPr>
        <p:blipFill>
          <a:blip r:embed="rId13">
            <a:alphaModFix/>
          </a:blip>
          <a:stretch>
            <a:fillRect/>
          </a:stretch>
        </p:blipFill>
        <p:spPr>
          <a:xfrm>
            <a:off x="7898225" y="1673461"/>
            <a:ext cx="1151950" cy="147227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140" name="Google Shape;140;p18"/>
          <p:cNvPicPr preferRelativeResize="0"/>
          <p:nvPr/>
        </p:nvPicPr>
        <p:blipFill>
          <a:blip r:embed="rId4">
            <a:alphaModFix/>
          </a:blip>
          <a:stretch>
            <a:fillRect/>
          </a:stretch>
        </p:blipFill>
        <p:spPr>
          <a:xfrm>
            <a:off x="1560400" y="3875900"/>
            <a:ext cx="5444626" cy="1267598"/>
          </a:xfrm>
          <a:prstGeom prst="rect">
            <a:avLst/>
          </a:prstGeom>
          <a:noFill/>
          <a:ln>
            <a:noFill/>
          </a:ln>
        </p:spPr>
      </p:pic>
      <p:pic>
        <p:nvPicPr>
          <p:cNvPr id="141" name="Google Shape;141;p18"/>
          <p:cNvPicPr preferRelativeResize="0"/>
          <p:nvPr/>
        </p:nvPicPr>
        <p:blipFill>
          <a:blip r:embed="rId5">
            <a:alphaModFix/>
          </a:blip>
          <a:stretch>
            <a:fillRect/>
          </a:stretch>
        </p:blipFill>
        <p:spPr>
          <a:xfrm>
            <a:off x="1365737" y="800725"/>
            <a:ext cx="6300224" cy="4287349"/>
          </a:xfrm>
          <a:prstGeom prst="rect">
            <a:avLst/>
          </a:prstGeom>
          <a:noFill/>
          <a:ln>
            <a:noFill/>
          </a:ln>
        </p:spPr>
      </p:pic>
      <p:pic>
        <p:nvPicPr>
          <p:cNvPr id="142" name="Google Shape;142;p18"/>
          <p:cNvPicPr preferRelativeResize="0"/>
          <p:nvPr/>
        </p:nvPicPr>
        <p:blipFill>
          <a:blip r:embed="rId6">
            <a:alphaModFix/>
          </a:blip>
          <a:stretch>
            <a:fillRect/>
          </a:stretch>
        </p:blipFill>
        <p:spPr>
          <a:xfrm>
            <a:off x="-339175" y="2340950"/>
            <a:ext cx="2647275" cy="2647275"/>
          </a:xfrm>
          <a:prstGeom prst="rect">
            <a:avLst/>
          </a:prstGeom>
          <a:noFill/>
          <a:ln>
            <a:noFill/>
          </a:ln>
        </p:spPr>
      </p:pic>
      <p:pic>
        <p:nvPicPr>
          <p:cNvPr id="143" name="Google Shape;143;p18"/>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144" name="Google Shape;144;p18"/>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145" name="Google Shape;145;p18"/>
          <p:cNvPicPr preferRelativeResize="0"/>
          <p:nvPr/>
        </p:nvPicPr>
        <p:blipFill>
          <a:blip r:embed="rId9">
            <a:alphaModFix/>
          </a:blip>
          <a:stretch>
            <a:fillRect/>
          </a:stretch>
        </p:blipFill>
        <p:spPr>
          <a:xfrm>
            <a:off x="7844125" y="3226125"/>
            <a:ext cx="492551" cy="492550"/>
          </a:xfrm>
          <a:prstGeom prst="rect">
            <a:avLst/>
          </a:prstGeom>
          <a:noFill/>
          <a:ln>
            <a:noFill/>
          </a:ln>
        </p:spPr>
      </p:pic>
      <p:sp>
        <p:nvSpPr>
          <p:cNvPr id="146" name="Google Shape;146;p18"/>
          <p:cNvSpPr txBox="1"/>
          <p:nvPr/>
        </p:nvSpPr>
        <p:spPr>
          <a:xfrm>
            <a:off x="1802675" y="377400"/>
            <a:ext cx="5525400" cy="292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3000" b="1" dirty="0">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Clr>
                <a:schemeClr val="dk1"/>
              </a:buClr>
              <a:buSzPts val="1100"/>
              <a:buFont typeface="Arial"/>
              <a:buNone/>
            </a:pPr>
            <a:r>
              <a:rPr lang="en" sz="2300" b="1" dirty="0">
                <a:latin typeface="Architects Daughter"/>
                <a:ea typeface="Architects Daughter"/>
                <a:cs typeface="Architects Daughter"/>
                <a:sym typeface="Architects Daughter"/>
              </a:rPr>
              <a:t>All Students are on the same schedule</a:t>
            </a:r>
            <a:endParaRPr sz="2300" b="1" dirty="0">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Clr>
                <a:schemeClr val="dk1"/>
              </a:buClr>
              <a:buSzPts val="1100"/>
              <a:buFont typeface="Arial"/>
              <a:buNone/>
            </a:pPr>
            <a:r>
              <a:rPr lang="en" sz="3000" b="1" dirty="0">
                <a:latin typeface="Architects Daughter"/>
                <a:ea typeface="Architects Daughter"/>
                <a:cs typeface="Architects Daughter"/>
                <a:sym typeface="Architects Daughter"/>
              </a:rPr>
              <a:t>7:50-11:10</a:t>
            </a:r>
            <a:endParaRPr sz="3000" b="1" dirty="0">
              <a:latin typeface="Architects Daughter"/>
              <a:ea typeface="Architects Daughter"/>
              <a:cs typeface="Architects Daughter"/>
              <a:sym typeface="Architects Daughter"/>
            </a:endParaRPr>
          </a:p>
          <a:p>
            <a:pPr marL="0" lvl="0" indent="0" algn="ctr" rtl="0">
              <a:lnSpc>
                <a:spcPct val="115000"/>
              </a:lnSpc>
              <a:spcBef>
                <a:spcPts val="0"/>
              </a:spcBef>
              <a:spcAft>
                <a:spcPts val="0"/>
              </a:spcAft>
              <a:buClr>
                <a:schemeClr val="dk1"/>
              </a:buClr>
              <a:buSzPts val="1100"/>
              <a:buFont typeface="Arial"/>
              <a:buNone/>
            </a:pPr>
            <a:r>
              <a:rPr lang="en" sz="2300" b="1" dirty="0">
                <a:latin typeface="Architects Daughter"/>
                <a:ea typeface="Architects Daughter"/>
                <a:cs typeface="Architects Daughter"/>
                <a:sym typeface="Architects Daughter"/>
              </a:rPr>
              <a:t>*There will be additional minimum days throughout the school year. Please refer to the school’s master calendar and the flyer in your folder. </a:t>
            </a:r>
            <a:endParaRPr sz="2300" b="1" dirty="0">
              <a:latin typeface="Architects Daughter"/>
              <a:ea typeface="Architects Daughter"/>
              <a:cs typeface="Architects Daughter"/>
              <a:sym typeface="Architects Daughter"/>
            </a:endParaRPr>
          </a:p>
        </p:txBody>
      </p:sp>
      <p:sp>
        <p:nvSpPr>
          <p:cNvPr id="147" name="Google Shape;147;p18"/>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18"/>
          <p:cNvSpPr txBox="1"/>
          <p:nvPr/>
        </p:nvSpPr>
        <p:spPr>
          <a:xfrm>
            <a:off x="1134550" y="0"/>
            <a:ext cx="6468600" cy="75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000" b="1">
                <a:solidFill>
                  <a:schemeClr val="dk1"/>
                </a:solidFill>
                <a:latin typeface="Architects Daughter"/>
                <a:ea typeface="Architects Daughter"/>
                <a:cs typeface="Architects Daughter"/>
                <a:sym typeface="Architects Daughter"/>
              </a:rPr>
              <a:t>Wednesday Instruction</a:t>
            </a:r>
            <a:endParaRPr/>
          </a:p>
        </p:txBody>
      </p:sp>
      <p:pic>
        <p:nvPicPr>
          <p:cNvPr id="149" name="Google Shape;149;p18"/>
          <p:cNvPicPr preferRelativeResize="0"/>
          <p:nvPr/>
        </p:nvPicPr>
        <p:blipFill>
          <a:blip r:embed="rId10">
            <a:alphaModFix/>
          </a:blip>
          <a:stretch>
            <a:fillRect/>
          </a:stretch>
        </p:blipFill>
        <p:spPr>
          <a:xfrm>
            <a:off x="7898225" y="225950"/>
            <a:ext cx="1014982" cy="1335025"/>
          </a:xfrm>
          <a:prstGeom prst="rect">
            <a:avLst/>
          </a:prstGeom>
          <a:noFill/>
          <a:ln>
            <a:noFill/>
          </a:ln>
        </p:spPr>
      </p:pic>
      <p:pic>
        <p:nvPicPr>
          <p:cNvPr id="150" name="Google Shape;150;p18"/>
          <p:cNvPicPr preferRelativeResize="0"/>
          <p:nvPr/>
        </p:nvPicPr>
        <p:blipFill>
          <a:blip r:embed="rId11">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151" name="Google Shape;151;p18"/>
          <p:cNvPicPr preferRelativeResize="0"/>
          <p:nvPr/>
        </p:nvPicPr>
        <p:blipFill>
          <a:blip r:embed="rId12">
            <a:alphaModFix/>
          </a:blip>
          <a:stretch>
            <a:fillRect/>
          </a:stretch>
        </p:blipFill>
        <p:spPr>
          <a:xfrm>
            <a:off x="7898225" y="1657411"/>
            <a:ext cx="1151950" cy="14722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pic>
        <p:nvPicPr>
          <p:cNvPr id="122" name="Google Shape;122;p17"/>
          <p:cNvPicPr preferRelativeResize="0"/>
          <p:nvPr/>
        </p:nvPicPr>
        <p:blipFill>
          <a:blip r:embed="rId4">
            <a:alphaModFix/>
          </a:blip>
          <a:stretch>
            <a:fillRect/>
          </a:stretch>
        </p:blipFill>
        <p:spPr>
          <a:xfrm>
            <a:off x="-377200" y="2505075"/>
            <a:ext cx="1478900" cy="2071174"/>
          </a:xfrm>
          <a:prstGeom prst="rect">
            <a:avLst/>
          </a:prstGeom>
          <a:noFill/>
          <a:ln>
            <a:noFill/>
          </a:ln>
        </p:spPr>
      </p:pic>
      <p:pic>
        <p:nvPicPr>
          <p:cNvPr id="123" name="Google Shape;123;p17"/>
          <p:cNvPicPr preferRelativeResize="0"/>
          <p:nvPr/>
        </p:nvPicPr>
        <p:blipFill>
          <a:blip r:embed="rId4">
            <a:alphaModFix/>
          </a:blip>
          <a:stretch>
            <a:fillRect/>
          </a:stretch>
        </p:blipFill>
        <p:spPr>
          <a:xfrm>
            <a:off x="1290875" y="2571750"/>
            <a:ext cx="1478900" cy="2071174"/>
          </a:xfrm>
          <a:prstGeom prst="rect">
            <a:avLst/>
          </a:prstGeom>
          <a:noFill/>
          <a:ln>
            <a:noFill/>
          </a:ln>
        </p:spPr>
      </p:pic>
      <p:pic>
        <p:nvPicPr>
          <p:cNvPr id="124" name="Google Shape;124;p17"/>
          <p:cNvPicPr preferRelativeResize="0"/>
          <p:nvPr/>
        </p:nvPicPr>
        <p:blipFill>
          <a:blip r:embed="rId5">
            <a:alphaModFix/>
          </a:blip>
          <a:stretch>
            <a:fillRect/>
          </a:stretch>
        </p:blipFill>
        <p:spPr>
          <a:xfrm>
            <a:off x="1560400" y="3875900"/>
            <a:ext cx="5444626" cy="1267598"/>
          </a:xfrm>
          <a:prstGeom prst="rect">
            <a:avLst/>
          </a:prstGeom>
          <a:noFill/>
          <a:ln>
            <a:noFill/>
          </a:ln>
        </p:spPr>
      </p:pic>
      <p:pic>
        <p:nvPicPr>
          <p:cNvPr id="125" name="Google Shape;125;p17"/>
          <p:cNvPicPr preferRelativeResize="0"/>
          <p:nvPr/>
        </p:nvPicPr>
        <p:blipFill>
          <a:blip r:embed="rId6">
            <a:alphaModFix/>
          </a:blip>
          <a:stretch>
            <a:fillRect/>
          </a:stretch>
        </p:blipFill>
        <p:spPr>
          <a:xfrm>
            <a:off x="1365737" y="800725"/>
            <a:ext cx="6300224" cy="4287349"/>
          </a:xfrm>
          <a:prstGeom prst="rect">
            <a:avLst/>
          </a:prstGeom>
          <a:noFill/>
          <a:ln>
            <a:noFill/>
          </a:ln>
        </p:spPr>
      </p:pic>
      <p:pic>
        <p:nvPicPr>
          <p:cNvPr id="126" name="Google Shape;126;p17"/>
          <p:cNvPicPr preferRelativeResize="0"/>
          <p:nvPr/>
        </p:nvPicPr>
        <p:blipFill>
          <a:blip r:embed="rId7">
            <a:alphaModFix/>
          </a:blip>
          <a:stretch>
            <a:fillRect/>
          </a:stretch>
        </p:blipFill>
        <p:spPr>
          <a:xfrm>
            <a:off x="7737976" y="3486075"/>
            <a:ext cx="1335475" cy="1880950"/>
          </a:xfrm>
          <a:prstGeom prst="rect">
            <a:avLst/>
          </a:prstGeom>
          <a:noFill/>
          <a:ln>
            <a:noFill/>
          </a:ln>
        </p:spPr>
      </p:pic>
      <p:pic>
        <p:nvPicPr>
          <p:cNvPr id="127" name="Google Shape;127;p17"/>
          <p:cNvPicPr preferRelativeResize="0"/>
          <p:nvPr/>
        </p:nvPicPr>
        <p:blipFill>
          <a:blip r:embed="rId8">
            <a:alphaModFix/>
          </a:blip>
          <a:stretch>
            <a:fillRect/>
          </a:stretch>
        </p:blipFill>
        <p:spPr>
          <a:xfrm>
            <a:off x="8107800" y="2989575"/>
            <a:ext cx="965651" cy="965650"/>
          </a:xfrm>
          <a:prstGeom prst="rect">
            <a:avLst/>
          </a:prstGeom>
          <a:noFill/>
          <a:ln>
            <a:noFill/>
          </a:ln>
        </p:spPr>
      </p:pic>
      <p:pic>
        <p:nvPicPr>
          <p:cNvPr id="128" name="Google Shape;128;p17"/>
          <p:cNvPicPr preferRelativeResize="0"/>
          <p:nvPr/>
        </p:nvPicPr>
        <p:blipFill>
          <a:blip r:embed="rId9">
            <a:alphaModFix/>
          </a:blip>
          <a:stretch>
            <a:fillRect/>
          </a:stretch>
        </p:blipFill>
        <p:spPr>
          <a:xfrm>
            <a:off x="7844125" y="3226125"/>
            <a:ext cx="492551" cy="492550"/>
          </a:xfrm>
          <a:prstGeom prst="rect">
            <a:avLst/>
          </a:prstGeom>
          <a:noFill/>
          <a:ln>
            <a:noFill/>
          </a:ln>
        </p:spPr>
      </p:pic>
      <p:sp>
        <p:nvSpPr>
          <p:cNvPr id="130" name="Google Shape;130;p17"/>
          <p:cNvSpPr txBox="1"/>
          <p:nvPr/>
        </p:nvSpPr>
        <p:spPr>
          <a:xfrm>
            <a:off x="10073875" y="3095000"/>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17"/>
          <p:cNvSpPr txBox="1"/>
          <p:nvPr/>
        </p:nvSpPr>
        <p:spPr>
          <a:xfrm>
            <a:off x="2441514" y="165712"/>
            <a:ext cx="64686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dirty="0">
                <a:latin typeface="Architects Daughter"/>
                <a:ea typeface="Architects Daughter"/>
                <a:cs typeface="Architects Daughter"/>
                <a:sym typeface="Architects Daughter"/>
              </a:rPr>
              <a:t>Early Birds/Late Birds</a:t>
            </a:r>
            <a:endParaRPr sz="2700" b="1" dirty="0">
              <a:latin typeface="Architects Daughter"/>
              <a:ea typeface="Architects Daughter"/>
              <a:cs typeface="Architects Daughter"/>
              <a:sym typeface="Architects Daughter"/>
            </a:endParaRPr>
          </a:p>
        </p:txBody>
      </p:sp>
      <p:pic>
        <p:nvPicPr>
          <p:cNvPr id="132" name="Google Shape;132;p17"/>
          <p:cNvPicPr preferRelativeResize="0"/>
          <p:nvPr/>
        </p:nvPicPr>
        <p:blipFill>
          <a:blip r:embed="rId10">
            <a:alphaModFix/>
          </a:blip>
          <a:stretch>
            <a:fillRect/>
          </a:stretch>
        </p:blipFill>
        <p:spPr>
          <a:xfrm>
            <a:off x="7898225" y="258050"/>
            <a:ext cx="1014982" cy="1335025"/>
          </a:xfrm>
          <a:prstGeom prst="rect">
            <a:avLst/>
          </a:prstGeom>
          <a:noFill/>
          <a:ln>
            <a:noFill/>
          </a:ln>
        </p:spPr>
      </p:pic>
      <p:pic>
        <p:nvPicPr>
          <p:cNvPr id="133" name="Google Shape;133;p17"/>
          <p:cNvPicPr preferRelativeResize="0"/>
          <p:nvPr/>
        </p:nvPicPr>
        <p:blipFill>
          <a:blip r:embed="rId11">
            <a:alphaModFix/>
          </a:blip>
          <a:stretch>
            <a:fillRect/>
          </a:stretch>
        </p:blipFill>
        <p:spPr>
          <a:xfrm>
            <a:off x="309200" y="2114437"/>
            <a:ext cx="2647275" cy="2852450"/>
          </a:xfrm>
          <a:prstGeom prst="rect">
            <a:avLst/>
          </a:prstGeom>
          <a:noFill/>
          <a:ln>
            <a:noFill/>
          </a:ln>
        </p:spPr>
      </p:pic>
      <p:pic>
        <p:nvPicPr>
          <p:cNvPr id="134" name="Google Shape;134;p17"/>
          <p:cNvPicPr preferRelativeResize="0"/>
          <p:nvPr/>
        </p:nvPicPr>
        <p:blipFill>
          <a:blip r:embed="rId12">
            <a:alphaModFix/>
          </a:blip>
          <a:stretch>
            <a:fillRect/>
          </a:stretch>
        </p:blipFill>
        <p:spPr>
          <a:xfrm>
            <a:off x="80575" y="621425"/>
            <a:ext cx="1151950" cy="1491130"/>
          </a:xfrm>
          <a:prstGeom prst="rect">
            <a:avLst/>
          </a:prstGeom>
          <a:noFill/>
          <a:ln>
            <a:noFill/>
          </a:ln>
          <a:effectLst>
            <a:outerShdw blurRad="57150" dist="19050" dir="5400000" algn="bl" rotWithShape="0">
              <a:srgbClr val="000000">
                <a:alpha val="50000"/>
              </a:srgbClr>
            </a:outerShdw>
          </a:effectLst>
        </p:spPr>
      </p:pic>
      <p:pic>
        <p:nvPicPr>
          <p:cNvPr id="135" name="Google Shape;135;p17"/>
          <p:cNvPicPr preferRelativeResize="0"/>
          <p:nvPr/>
        </p:nvPicPr>
        <p:blipFill>
          <a:blip r:embed="rId13">
            <a:alphaModFix/>
          </a:blip>
          <a:stretch>
            <a:fillRect/>
          </a:stretch>
        </p:blipFill>
        <p:spPr>
          <a:xfrm>
            <a:off x="7898225" y="1673461"/>
            <a:ext cx="1151950" cy="1472279"/>
          </a:xfrm>
          <a:prstGeom prst="rect">
            <a:avLst/>
          </a:prstGeom>
          <a:noFill/>
          <a:ln>
            <a:noFill/>
          </a:ln>
        </p:spPr>
      </p:pic>
      <p:pic>
        <p:nvPicPr>
          <p:cNvPr id="4" name="Picture 3">
            <a:extLst>
              <a:ext uri="{FF2B5EF4-FFF2-40B4-BE49-F238E27FC236}">
                <a16:creationId xmlns:a16="http://schemas.microsoft.com/office/drawing/2014/main" id="{1689DE8E-F318-4C9C-A7E3-CEC8396077C5}"/>
              </a:ext>
            </a:extLst>
          </p:cNvPr>
          <p:cNvPicPr>
            <a:picLocks noChangeAspect="1"/>
          </p:cNvPicPr>
          <p:nvPr/>
        </p:nvPicPr>
        <p:blipFill>
          <a:blip r:embed="rId14"/>
          <a:stretch>
            <a:fillRect/>
          </a:stretch>
        </p:blipFill>
        <p:spPr>
          <a:xfrm>
            <a:off x="2083375" y="1033325"/>
            <a:ext cx="4925555" cy="2685350"/>
          </a:xfrm>
          <a:prstGeom prst="rect">
            <a:avLst/>
          </a:prstGeom>
        </p:spPr>
      </p:pic>
    </p:spTree>
    <p:extLst>
      <p:ext uri="{BB962C8B-B14F-4D97-AF65-F5344CB8AC3E}">
        <p14:creationId xmlns:p14="http://schemas.microsoft.com/office/powerpoint/2010/main" val="363791766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47026</TotalTime>
  <Words>2337</Words>
  <Application>Microsoft Office PowerPoint</Application>
  <PresentationFormat>On-screen Show (16:9)</PresentationFormat>
  <Paragraphs>266</Paragraphs>
  <Slides>66</Slides>
  <Notes>66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Comic Sans MS</vt:lpstr>
      <vt:lpstr>Architects Daughter</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Solis, Gina</cp:lastModifiedBy>
  <cp:revision>38</cp:revision>
  <dcterms:modified xsi:type="dcterms:W3CDTF">2022-08-05T10:28:25Z</dcterms:modified>
</cp:coreProperties>
</file>